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7"/>
  </p:handoutMasterIdLst>
  <p:sldIdLst>
    <p:sldId id="256" r:id="rId2"/>
    <p:sldId id="283" r:id="rId3"/>
    <p:sldId id="284" r:id="rId4"/>
    <p:sldId id="285" r:id="rId5"/>
    <p:sldId id="286" r:id="rId6"/>
    <p:sldId id="257" r:id="rId7"/>
    <p:sldId id="287" r:id="rId8"/>
    <p:sldId id="288" r:id="rId9"/>
    <p:sldId id="259" r:id="rId10"/>
    <p:sldId id="260" r:id="rId11"/>
    <p:sldId id="261" r:id="rId12"/>
    <p:sldId id="262" r:id="rId13"/>
    <p:sldId id="263" r:id="rId14"/>
    <p:sldId id="292" r:id="rId15"/>
    <p:sldId id="270" r:id="rId16"/>
    <p:sldId id="293" r:id="rId17"/>
    <p:sldId id="294" r:id="rId18"/>
    <p:sldId id="301" r:id="rId19"/>
    <p:sldId id="271" r:id="rId20"/>
    <p:sldId id="295" r:id="rId21"/>
    <p:sldId id="296" r:id="rId22"/>
    <p:sldId id="297" r:id="rId23"/>
    <p:sldId id="298" r:id="rId24"/>
    <p:sldId id="299" r:id="rId25"/>
    <p:sldId id="300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8D2846D-6E1D-4B73-90A9-59338D9F235E}">
          <p14:sldIdLst>
            <p14:sldId id="256"/>
            <p14:sldId id="283"/>
            <p14:sldId id="284"/>
            <p14:sldId id="285"/>
            <p14:sldId id="286"/>
            <p14:sldId id="257"/>
            <p14:sldId id="287"/>
            <p14:sldId id="288"/>
            <p14:sldId id="259"/>
            <p14:sldId id="260"/>
            <p14:sldId id="261"/>
            <p14:sldId id="262"/>
            <p14:sldId id="263"/>
            <p14:sldId id="292"/>
            <p14:sldId id="270"/>
            <p14:sldId id="293"/>
            <p14:sldId id="294"/>
            <p14:sldId id="301"/>
            <p14:sldId id="271"/>
            <p14:sldId id="295"/>
            <p14:sldId id="296"/>
            <p14:sldId id="297"/>
            <p14:sldId id="298"/>
            <p14:sldId id="299"/>
            <p14:sldId id="30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C1F5"/>
    <a:srgbClr val="4EC0F4"/>
    <a:srgbClr val="4FC1F5"/>
    <a:srgbClr val="4DBFF5"/>
    <a:srgbClr val="4EC0F6"/>
    <a:srgbClr val="5F9FC4"/>
    <a:srgbClr val="0F346C"/>
    <a:srgbClr val="5E9DC2"/>
    <a:srgbClr val="69D1FF"/>
    <a:srgbClr val="FFFD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9663C0-B1E5-449E-A02E-39F41AAAAA18}" type="datetimeFigureOut">
              <a:rPr lang="ru-RU" smtClean="0"/>
              <a:t>28.07.2020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2365AE-AB84-483C-ADED-1B05096604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57597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10A0E-92F8-48BA-8DA2-FB9D01AA76DC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EDFA4-1E9F-4A91-A33F-A8FF705093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936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10A0E-92F8-48BA-8DA2-FB9D01AA76DC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EDFA4-1E9F-4A91-A33F-A8FF705093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80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10A0E-92F8-48BA-8DA2-FB9D01AA76DC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EDFA4-1E9F-4A91-A33F-A8FF705093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906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10A0E-92F8-48BA-8DA2-FB9D01AA76DC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EDFA4-1E9F-4A91-A33F-A8FF705093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300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10A0E-92F8-48BA-8DA2-FB9D01AA76DC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EDFA4-1E9F-4A91-A33F-A8FF705093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904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10A0E-92F8-48BA-8DA2-FB9D01AA76DC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EDFA4-1E9F-4A91-A33F-A8FF705093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133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10A0E-92F8-48BA-8DA2-FB9D01AA76DC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EDFA4-1E9F-4A91-A33F-A8FF705093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26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10A0E-92F8-48BA-8DA2-FB9D01AA76DC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EDFA4-1E9F-4A91-A33F-A8FF705093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7132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10A0E-92F8-48BA-8DA2-FB9D01AA76DC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EDFA4-1E9F-4A91-A33F-A8FF705093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858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10A0E-92F8-48BA-8DA2-FB9D01AA76DC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EDFA4-1E9F-4A91-A33F-A8FF705093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639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10A0E-92F8-48BA-8DA2-FB9D01AA76DC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EDFA4-1E9F-4A91-A33F-A8FF705093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1375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410A0E-92F8-48BA-8DA2-FB9D01AA76DC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EDFA4-1E9F-4A91-A33F-A8FF705093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989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g"/><Relationship Id="rId5" Type="http://schemas.openxmlformats.org/officeDocument/2006/relationships/image" Target="../media/image46.jpeg"/><Relationship Id="rId4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gif"/><Relationship Id="rId4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jpe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jpeg"/><Relationship Id="rId4" Type="http://schemas.openxmlformats.org/officeDocument/2006/relationships/image" Target="../media/image7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jpg"/><Relationship Id="rId4" Type="http://schemas.openxmlformats.org/officeDocument/2006/relationships/image" Target="../media/image7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gif"/><Relationship Id="rId7" Type="http://schemas.openxmlformats.org/officeDocument/2006/relationships/image" Target="../media/image1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eg"/><Relationship Id="rId3" Type="http://schemas.openxmlformats.org/officeDocument/2006/relationships/image" Target="../media/image83.png"/><Relationship Id="rId7" Type="http://schemas.openxmlformats.org/officeDocument/2006/relationships/image" Target="../media/image87.jpg"/><Relationship Id="rId12" Type="http://schemas.openxmlformats.org/officeDocument/2006/relationships/image" Target="../media/image92.jpg"/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jpeg"/><Relationship Id="rId11" Type="http://schemas.openxmlformats.org/officeDocument/2006/relationships/image" Target="../media/image91.jpeg"/><Relationship Id="rId5" Type="http://schemas.openxmlformats.org/officeDocument/2006/relationships/image" Target="../media/image85.jpeg"/><Relationship Id="rId10" Type="http://schemas.openxmlformats.org/officeDocument/2006/relationships/image" Target="../media/image90.jpeg"/><Relationship Id="rId4" Type="http://schemas.openxmlformats.org/officeDocument/2006/relationships/image" Target="../media/image84.png"/><Relationship Id="rId9" Type="http://schemas.openxmlformats.org/officeDocument/2006/relationships/image" Target="../media/image8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jpg"/><Relationship Id="rId5" Type="http://schemas.openxmlformats.org/officeDocument/2006/relationships/image" Target="../media/image104.jpg"/><Relationship Id="rId4" Type="http://schemas.openxmlformats.org/officeDocument/2006/relationships/image" Target="../media/image10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7233690" y="3156964"/>
            <a:ext cx="413446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28575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энергетиков</a:t>
            </a:r>
            <a:endParaRPr lang="ru-RU" sz="4800" b="1" cap="none" spc="0" dirty="0">
              <a:ln w="28575">
                <a:solidFill>
                  <a:schemeClr val="bg1"/>
                </a:solidFill>
              </a:ln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92" y="159475"/>
            <a:ext cx="1856133" cy="5411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0888" y="116630"/>
            <a:ext cx="1915090" cy="62679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76059">
            <a:off x="713400" y="1412297"/>
            <a:ext cx="3489334" cy="3489334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2320918" y="1214668"/>
            <a:ext cx="1433642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600" spc="50" dirty="0" smtClean="0">
                <a:ln w="28575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entury Gothic" panose="020B0502020202020204" pitchFamily="34" charset="0"/>
              </a:rPr>
              <a:t>Э</a:t>
            </a:r>
            <a:endParaRPr lang="ru-RU" sz="16600" cap="none" spc="50" dirty="0">
              <a:ln w="28575" cmpd="sng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Century Gothic" panose="020B0502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115260" y="2484192"/>
            <a:ext cx="4792547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dirty="0" err="1" smtClean="0">
                <a:ln w="28575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нергетика</a:t>
            </a:r>
            <a:endParaRPr lang="ru-RU" sz="6000" b="1" cap="none" spc="0" dirty="0">
              <a:ln w="28575">
                <a:solidFill>
                  <a:schemeClr val="bg1"/>
                </a:solidFill>
              </a:ln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277792" y="2589821"/>
            <a:ext cx="247441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cap="none" spc="0" dirty="0" smtClean="0">
                <a:ln w="19050">
                  <a:solidFill>
                    <a:schemeClr val="bg1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egoe Script" panose="020B0504020000000003" pitchFamily="34" charset="0"/>
                <a:cs typeface="ItalicT" panose="00000400000000000000" pitchFamily="2" charset="0"/>
              </a:rPr>
              <a:t>для</a:t>
            </a:r>
            <a:endParaRPr lang="ru-RU" sz="7200" b="1" cap="none" spc="0" dirty="0">
              <a:ln w="19050">
                <a:solidFill>
                  <a:schemeClr val="bg1"/>
                </a:solidFill>
              </a:ln>
              <a:solidFill>
                <a:schemeClr val="accent5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egoe Script" panose="020B0504020000000003" pitchFamily="34" charset="0"/>
              <a:cs typeface="ItalicT" panose="00000400000000000000" pitchFamily="2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21089557">
            <a:off x="5748710" y="2838135"/>
            <a:ext cx="2004503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28575">
                  <a:solidFill>
                    <a:schemeClr val="bg1"/>
                  </a:solidFill>
                </a:ln>
                <a:solidFill>
                  <a:srgbClr val="2F5597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</a:rPr>
              <a:t>не</a:t>
            </a:r>
            <a:endParaRPr lang="ru-RU" sz="8000" b="1" cap="none" spc="0" dirty="0">
              <a:ln w="28575">
                <a:solidFill>
                  <a:schemeClr val="bg1"/>
                </a:solidFill>
              </a:ln>
              <a:solidFill>
                <a:srgbClr val="2F5597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129903" y="5264954"/>
            <a:ext cx="8172183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Обучающий курс </a:t>
            </a:r>
          </a:p>
          <a:p>
            <a:pPr algn="ctr"/>
            <a:r>
              <a:rPr lang="ru-RU" sz="4400" b="1" cap="none" spc="0" dirty="0" smtClean="0">
                <a:ln w="1905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Segoe Script" panose="020B0504020000000003" pitchFamily="34" charset="0"/>
              </a:rPr>
              <a:t>для детей</a:t>
            </a:r>
            <a:endParaRPr lang="ru-RU" sz="4400" b="1" cap="none" spc="0" dirty="0">
              <a:ln w="19050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Segoe Script" panose="020B05040200000000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47293" y="6457890"/>
            <a:ext cx="666291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Подготовлен Советом молодежи ПАО «МРСК Юга»</a:t>
            </a:r>
            <a:endParaRPr lang="ru-RU" sz="2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7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6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Скругленный прямоугольник 47"/>
          <p:cNvSpPr/>
          <p:nvPr/>
        </p:nvSpPr>
        <p:spPr>
          <a:xfrm>
            <a:off x="7413812" y="3405566"/>
            <a:ext cx="4670314" cy="1617059"/>
          </a:xfrm>
          <a:prstGeom prst="roundRect">
            <a:avLst/>
          </a:prstGeom>
          <a:solidFill>
            <a:schemeClr val="bg1">
              <a:alpha val="69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35"/>
          <a:stretch/>
        </p:blipFill>
        <p:spPr>
          <a:xfrm>
            <a:off x="75074" y="3297413"/>
            <a:ext cx="5938435" cy="3474843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2668508" y="3346067"/>
            <a:ext cx="1523898" cy="1211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0063" y="493693"/>
            <a:ext cx="8309811" cy="860360"/>
          </a:xfrm>
          <a:effectLst>
            <a:glow rad="584200">
              <a:schemeClr val="tx2"/>
            </a:glow>
            <a:outerShdw blurRad="50800" dist="50800" dir="5400000" sx="85000" sy="85000" algn="ctr" rotWithShape="0">
              <a:srgbClr val="000000">
                <a:alpha val="43137"/>
              </a:srgbClr>
            </a:outerShdw>
          </a:effectLst>
        </p:spPr>
        <p:txBody>
          <a:bodyPr/>
          <a:lstStyle/>
          <a:p>
            <a:pPr algn="ctr"/>
            <a:r>
              <a:rPr lang="ru-RU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glow rad="127000">
                    <a:srgbClr val="002060">
                      <a:alpha val="70000"/>
                    </a:srgbClr>
                  </a:glow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Тепловая электростанция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5576" y="82854"/>
            <a:ext cx="1308550" cy="428277"/>
          </a:xfrm>
          <a:prstGeom prst="rect">
            <a:avLst/>
          </a:prstGeom>
          <a:effectLst>
            <a:glow rad="215900">
              <a:schemeClr val="bg1">
                <a:alpha val="74000"/>
              </a:schemeClr>
            </a:glo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816262" y="4293220"/>
            <a:ext cx="1003801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00" b="1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Топливо</a:t>
            </a:r>
            <a:endParaRPr lang="ru-RU" sz="1600" b="1" cap="none" spc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710742" y="3329121"/>
            <a:ext cx="1443215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12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В котле вода нагревается и превращается в пар, который направляется в турбину</a:t>
            </a:r>
            <a:endParaRPr lang="ru-RU" sz="1100" b="1" cap="none" spc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cxnSp>
        <p:nvCxnSpPr>
          <p:cNvPr id="23" name="Соединительная линия уступом 22"/>
          <p:cNvCxnSpPr/>
          <p:nvPr/>
        </p:nvCxnSpPr>
        <p:spPr>
          <a:xfrm>
            <a:off x="3197278" y="4830145"/>
            <a:ext cx="866546" cy="192481"/>
          </a:xfrm>
          <a:prstGeom prst="bentConnector3">
            <a:avLst>
              <a:gd name="adj1" fmla="val 50000"/>
            </a:avLst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4075601" y="5074666"/>
            <a:ext cx="0" cy="153139"/>
          </a:xfrm>
          <a:prstGeom prst="straightConnector1">
            <a:avLst/>
          </a:prstGeom>
          <a:ln w="28575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Выгнутая влево стрелка 37"/>
          <p:cNvSpPr/>
          <p:nvPr/>
        </p:nvSpPr>
        <p:spPr>
          <a:xfrm flipH="1">
            <a:off x="3874357" y="5086843"/>
            <a:ext cx="86436" cy="322179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9" name="Выгнутая влево стрелка 38"/>
          <p:cNvSpPr/>
          <p:nvPr/>
        </p:nvSpPr>
        <p:spPr>
          <a:xfrm flipH="1">
            <a:off x="4018105" y="5162080"/>
            <a:ext cx="45719" cy="19939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 flipH="1" flipV="1">
            <a:off x="4320988" y="4500969"/>
            <a:ext cx="3961" cy="6502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4320988" y="4500969"/>
            <a:ext cx="33414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Рисунок 3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" t="1725" r="9419" b="1951"/>
          <a:stretch/>
        </p:blipFill>
        <p:spPr>
          <a:xfrm>
            <a:off x="4513429" y="3091280"/>
            <a:ext cx="1887644" cy="1615823"/>
          </a:xfrm>
          <a:prstGeom prst="rect">
            <a:avLst/>
          </a:prstGeom>
          <a:ln w="28575" cap="sq" cmpd="thickThin">
            <a:solidFill>
              <a:srgbClr val="729BA7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4" name="Прямоугольник 53"/>
          <p:cNvSpPr/>
          <p:nvPr/>
        </p:nvSpPr>
        <p:spPr>
          <a:xfrm>
            <a:off x="2487434" y="6438778"/>
            <a:ext cx="759923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200" b="1" cap="none" spc="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Вода</a:t>
            </a:r>
            <a:endParaRPr lang="ru-RU" sz="1200" b="1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2519373" y="5846782"/>
            <a:ext cx="759923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200" b="1" cap="none" spc="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Вода</a:t>
            </a:r>
            <a:endParaRPr lang="ru-RU" sz="1200" b="1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4695071" y="5878163"/>
            <a:ext cx="1318438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100" b="1" cap="none" spc="0" dirty="0" smtClean="0">
                <a:ln w="0">
                  <a:noFill/>
                </a:ln>
                <a:solidFill>
                  <a:srgbClr val="002060"/>
                </a:solidFill>
                <a:effectLst>
                  <a:glow rad="114300">
                    <a:schemeClr val="bg1">
                      <a:alpha val="93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Генератор</a:t>
            </a:r>
            <a:endParaRPr lang="ru-RU" sz="1100" b="1" cap="none" spc="0" dirty="0">
              <a:ln w="0">
                <a:noFill/>
              </a:ln>
              <a:solidFill>
                <a:srgbClr val="002060"/>
              </a:solidFill>
              <a:effectLst>
                <a:glow rad="114300">
                  <a:schemeClr val="bg1">
                    <a:alpha val="93000"/>
                  </a:schemeClr>
                </a:glow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4781778" y="4844373"/>
            <a:ext cx="1289135" cy="2616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050" b="1" dirty="0" smtClean="0">
                <a:ln w="0"/>
                <a:solidFill>
                  <a:srgbClr val="002060"/>
                </a:solidFill>
                <a:effectLst>
                  <a:glow rad="177800">
                    <a:schemeClr val="accent1">
                      <a:lumMod val="60000"/>
                      <a:lumOff val="40000"/>
                      <a:alpha val="82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Электричество</a:t>
            </a:r>
            <a:endParaRPr lang="ru-RU" sz="1050" b="1" cap="none" spc="0" dirty="0">
              <a:ln w="0"/>
              <a:solidFill>
                <a:srgbClr val="002060"/>
              </a:solidFill>
              <a:effectLst>
                <a:glow rad="177800">
                  <a:schemeClr val="accent1">
                    <a:lumMod val="60000"/>
                    <a:lumOff val="40000"/>
                    <a:alpha val="82000"/>
                  </a:schemeClr>
                </a:glow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61729" y="3520934"/>
            <a:ext cx="4374479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000" b="1" u="sng" cap="none" spc="0" dirty="0" smtClean="0">
                <a:ln w="0"/>
                <a:solidFill>
                  <a:srgbClr val="002060"/>
                </a:solidFill>
                <a:effectLst>
                  <a:glow rad="101600">
                    <a:schemeClr val="bg1"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Тепловая электростанция (ТЭС) </a:t>
            </a:r>
            <a:r>
              <a:rPr lang="ru-RU" sz="2000" b="1" cap="none" spc="0" dirty="0" smtClean="0">
                <a:ln w="0"/>
                <a:solidFill>
                  <a:srgbClr val="002060"/>
                </a:solidFill>
                <a:effectLst>
                  <a:glow rad="101600">
                    <a:schemeClr val="bg1"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вырабатывает электричество в результате сгорания топлива: угля, торфа, газа, мазута и т.д.</a:t>
            </a:r>
            <a:endParaRPr lang="ru-RU" sz="2000" b="1" cap="none" spc="0" dirty="0">
              <a:ln w="0"/>
              <a:solidFill>
                <a:srgbClr val="002060"/>
              </a:solidFill>
              <a:effectLst>
                <a:glow rad="101600">
                  <a:schemeClr val="bg1">
                    <a:alpha val="40000"/>
                  </a:schemeClr>
                </a:glow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58" y="140654"/>
            <a:ext cx="1314196" cy="38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93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178882" y="1263316"/>
            <a:ext cx="7629613" cy="1494195"/>
          </a:xfrm>
          <a:prstGeom prst="roundRect">
            <a:avLst/>
          </a:prstGeom>
          <a:solidFill>
            <a:schemeClr val="bg1">
              <a:alpha val="84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7945" y="372909"/>
            <a:ext cx="7297153" cy="984962"/>
          </a:xfrm>
          <a:effectLst>
            <a:outerShdw blurRad="165100" dist="50800" dir="5400000" sx="57000" sy="57000" algn="ctr" rotWithShape="0">
              <a:srgbClr val="000000">
                <a:alpha val="71000"/>
              </a:srgbClr>
            </a:outerShdw>
          </a:effectLst>
        </p:spPr>
        <p:txBody>
          <a:bodyPr>
            <a:noAutofit/>
          </a:bodyPr>
          <a:lstStyle/>
          <a:p>
            <a:pPr algn="ctr"/>
            <a:r>
              <a:rPr lang="ru-RU" sz="48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660400">
                    <a:schemeClr val="bg1">
                      <a:alpha val="53000"/>
                    </a:schemeClr>
                  </a:glow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entury Gothic" panose="020B0502020202020204" pitchFamily="34" charset="0"/>
              </a:rPr>
              <a:t>Гидроэлектростанция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7958" y="1445031"/>
            <a:ext cx="7111459" cy="1056877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b="1" u="sng" dirty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anose="020B0502020202020204" pitchFamily="34" charset="0"/>
              </a:rPr>
              <a:t>Гидроэлектростанция (ГЭС)</a:t>
            </a:r>
            <a:r>
              <a:rPr lang="ru-RU" sz="2400" b="1" dirty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anose="020B0502020202020204" pitchFamily="34" charset="0"/>
              </a:rPr>
              <a:t> </a:t>
            </a:r>
            <a:r>
              <a:rPr lang="ru-RU" sz="2400" b="1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anose="020B0502020202020204" pitchFamily="34" charset="0"/>
              </a:rPr>
              <a:t>вырабатывает электроэнергию, используя для вращения турбины поток реки</a:t>
            </a:r>
            <a:endParaRPr lang="ru-RU" sz="2400" b="1" dirty="0">
              <a:ln w="18415" cmpd="sng">
                <a:noFill/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82" y="167402"/>
            <a:ext cx="1264436" cy="368611"/>
          </a:xfrm>
          <a:prstGeom prst="rect">
            <a:avLst/>
          </a:prstGeom>
          <a:effectLst>
            <a:glow rad="330200">
              <a:srgbClr val="054B80">
                <a:alpha val="55000"/>
              </a:srgb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3827" y="97675"/>
            <a:ext cx="1339291" cy="438338"/>
          </a:xfrm>
          <a:prstGeom prst="rect">
            <a:avLst/>
          </a:prstGeom>
          <a:effectLst>
            <a:glow rad="114300">
              <a:schemeClr val="bg1">
                <a:alpha val="86000"/>
              </a:schemeClr>
            </a:glow>
          </a:effec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9715098" y="1135746"/>
            <a:ext cx="2057401" cy="75843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358" y="3055519"/>
            <a:ext cx="4860591" cy="341958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9" t="21332" r="25315" b="7390"/>
          <a:stretch/>
        </p:blipFill>
        <p:spPr>
          <a:xfrm>
            <a:off x="9444789" y="1841116"/>
            <a:ext cx="2568329" cy="2428805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2" name="Прямоугольник 11"/>
          <p:cNvSpPr/>
          <p:nvPr/>
        </p:nvSpPr>
        <p:spPr>
          <a:xfrm>
            <a:off x="9212931" y="1191799"/>
            <a:ext cx="306173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200" b="1" dirty="0" smtClean="0">
                <a:ln w="0"/>
                <a:solidFill>
                  <a:srgbClr val="002060"/>
                </a:solidFill>
                <a:latin typeface="Century Gothic" panose="020B0502020202020204" pitchFamily="34" charset="0"/>
              </a:rPr>
              <a:t>Саяно-Шушенская ГЭС</a:t>
            </a:r>
          </a:p>
          <a:p>
            <a:pPr algn="ctr"/>
            <a:r>
              <a:rPr lang="ru-RU" sz="1200" b="1" dirty="0" smtClean="0">
                <a:ln w="0"/>
                <a:solidFill>
                  <a:srgbClr val="002060"/>
                </a:solidFill>
                <a:latin typeface="Century Gothic" panose="020B0502020202020204" pitchFamily="34" charset="0"/>
              </a:rPr>
              <a:t>на р. Енисей.</a:t>
            </a:r>
          </a:p>
          <a:p>
            <a:pPr algn="ctr"/>
            <a:r>
              <a:rPr lang="ru-RU" sz="1200" b="1" cap="none" spc="0" dirty="0" smtClean="0">
                <a:ln w="0"/>
                <a:solidFill>
                  <a:srgbClr val="002060"/>
                </a:solidFill>
                <a:latin typeface="Century Gothic" panose="020B0502020202020204" pitchFamily="34" charset="0"/>
              </a:rPr>
              <a:t>1 место в России, </a:t>
            </a:r>
            <a:endParaRPr lang="ru-RU" sz="1200" b="1" cap="none" spc="0" dirty="0">
              <a:ln w="0"/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446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6649520" y="1113434"/>
            <a:ext cx="5498018" cy="2781300"/>
          </a:xfrm>
          <a:prstGeom prst="roundRect">
            <a:avLst/>
          </a:prstGeom>
          <a:solidFill>
            <a:schemeClr val="accent1">
              <a:alpha val="78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2617" y="314641"/>
            <a:ext cx="7106653" cy="104604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entury Gothic" panose="020B0502020202020204" pitchFamily="34" charset="0"/>
              </a:rPr>
              <a:t>Атомная 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entury Gothic" panose="020B0502020202020204" pitchFamily="34" charset="0"/>
              </a:rPr>
              <a:t>электростанция</a:t>
            </a:r>
            <a:endParaRPr lang="ru-RU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20753" y="1360687"/>
            <a:ext cx="4688541" cy="2404490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u="sng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Атомная электростанция (АЭС</a:t>
            </a:r>
            <a:r>
              <a:rPr lang="ru-RU" sz="2400" u="sng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производит электричество, используя тепло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выделяемое 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результате цепной реакции деления ядер 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радиоактивных веществ - уран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плутоний и др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77" y="96473"/>
            <a:ext cx="1246823" cy="3634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9813" y="18800"/>
            <a:ext cx="1347880" cy="441149"/>
          </a:xfrm>
          <a:prstGeom prst="rect">
            <a:avLst/>
          </a:prstGeom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77" y="3392782"/>
            <a:ext cx="5863647" cy="3029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508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4715" y="0"/>
            <a:ext cx="605728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882" y="506499"/>
            <a:ext cx="5629275" cy="2018555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Альтернативные источники энергии</a:t>
            </a:r>
            <a:r>
              <a:rPr lang="ru-RU" sz="36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ln w="17780" cmpd="sng">
                <a:noFill/>
                <a:prstDash val="solid"/>
                <a:miter lim="800000"/>
              </a:ln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96" y="112188"/>
            <a:ext cx="1300564" cy="3791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6996" y="61166"/>
            <a:ext cx="1314320" cy="430165"/>
          </a:xfrm>
          <a:prstGeom prst="rect">
            <a:avLst/>
          </a:prstGeom>
        </p:spPr>
      </p:pic>
      <p:sp>
        <p:nvSpPr>
          <p:cNvPr id="14" name="Выноска-облако 13"/>
          <p:cNvSpPr/>
          <p:nvPr/>
        </p:nvSpPr>
        <p:spPr>
          <a:xfrm rot="10574140">
            <a:off x="171003" y="4414413"/>
            <a:ext cx="5868456" cy="2145785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38080" y="1962148"/>
            <a:ext cx="4991959" cy="2014419"/>
          </a:xfrm>
          <a:prstGeom prst="rect">
            <a:avLst/>
          </a:prstGeom>
          <a:effectLst>
            <a:glow rad="711200">
              <a:schemeClr val="bg1">
                <a:alpha val="74000"/>
              </a:schemeClr>
            </a:glow>
          </a:effectLst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используют силы: 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32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ветра,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32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солнца,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32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приливов и отливов.  </a:t>
            </a:r>
            <a:endParaRPr lang="ru-RU" sz="3200" b="1" dirty="0">
              <a:ln w="17780" cmpd="sng">
                <a:noFill/>
                <a:prstDash val="solid"/>
                <a:miter lim="800000"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01" y="5226009"/>
            <a:ext cx="1899570" cy="1313078"/>
          </a:xfrm>
          <a:prstGeom prst="rect">
            <a:avLst/>
          </a:prstGeom>
          <a:ln>
            <a:noFill/>
          </a:ln>
        </p:spPr>
      </p:pic>
      <p:sp>
        <p:nvSpPr>
          <p:cNvPr id="12" name="Прямоугольник 11"/>
          <p:cNvSpPr/>
          <p:nvPr/>
        </p:nvSpPr>
        <p:spPr>
          <a:xfrm>
            <a:off x="2192371" y="4671697"/>
            <a:ext cx="3541679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000" b="1" dirty="0">
                <a:latin typeface="Arial" pitchFamily="34" charset="0"/>
                <a:cs typeface="Arial" pitchFamily="34" charset="0"/>
              </a:rPr>
              <a:t>Исландия -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единственная страна,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использующая исключительно альтернативные источники</a:t>
            </a:r>
            <a:endParaRPr lang="ru-RU" sz="20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5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1786" y="876816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 Black" pitchFamily="34" charset="0"/>
              </a:rPr>
              <a:t>Потребители </a:t>
            </a:r>
            <a:r>
              <a:rPr lang="ru-RU" b="1" dirty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 Black" pitchFamily="34" charset="0"/>
              </a:rPr>
              <a:t>электрической </a:t>
            </a:r>
            <a:r>
              <a:rPr lang="ru-RU" b="1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 Black" pitchFamily="34" charset="0"/>
              </a:rPr>
              <a:t>энергии – это мы с вами!</a:t>
            </a:r>
            <a:endParaRPr lang="ru-RU" b="1" dirty="0">
              <a:ln w="17780" cmpd="sng">
                <a:solidFill>
                  <a:srgbClr val="002060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6079" y="4887327"/>
            <a:ext cx="5044628" cy="1776363"/>
          </a:xfrm>
          <a:noFill/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  <a:latin typeface="Segoe Print" panose="02000600000000000000" pitchFamily="2" charset="0"/>
                <a:cs typeface="Arial" panose="020B0604020202020204" pitchFamily="34" charset="0"/>
              </a:rPr>
              <a:t>Первыми бытовыми </a:t>
            </a:r>
            <a:r>
              <a:rPr lang="ru-RU" dirty="0" smtClean="0">
                <a:solidFill>
                  <a:schemeClr val="bg1"/>
                </a:solidFill>
                <a:latin typeface="Segoe Print" panose="02000600000000000000" pitchFamily="2" charset="0"/>
                <a:cs typeface="Arial" panose="020B0604020202020204" pitchFamily="34" charset="0"/>
              </a:rPr>
              <a:t>приборами, </a:t>
            </a:r>
            <a:r>
              <a:rPr lang="ru-RU" dirty="0">
                <a:solidFill>
                  <a:schemeClr val="bg1"/>
                </a:solidFill>
                <a:latin typeface="Segoe Print" panose="02000600000000000000" pitchFamily="2" charset="0"/>
                <a:cs typeface="Arial" panose="020B0604020202020204" pitchFamily="34" charset="0"/>
              </a:rPr>
              <a:t>работающими от электричества, </a:t>
            </a:r>
            <a:r>
              <a:rPr lang="ru-RU" dirty="0" smtClean="0">
                <a:solidFill>
                  <a:schemeClr val="bg1"/>
                </a:solidFill>
                <a:latin typeface="Segoe Print" panose="02000600000000000000" pitchFamily="2" charset="0"/>
                <a:cs typeface="Arial" panose="020B0604020202020204" pitchFamily="34" charset="0"/>
              </a:rPr>
              <a:t>были: </a:t>
            </a:r>
            <a:r>
              <a:rPr lang="ru-RU" dirty="0">
                <a:solidFill>
                  <a:schemeClr val="bg1"/>
                </a:solidFill>
                <a:latin typeface="Segoe Print" panose="02000600000000000000" pitchFamily="2" charset="0"/>
                <a:cs typeface="Arial" panose="020B0604020202020204" pitchFamily="34" charset="0"/>
              </a:rPr>
              <a:t>швейная машина, вентилятор, чайник и </a:t>
            </a:r>
            <a:r>
              <a:rPr lang="ru-RU" dirty="0" smtClean="0">
                <a:solidFill>
                  <a:schemeClr val="bg1"/>
                </a:solidFill>
                <a:latin typeface="Segoe Print" panose="02000600000000000000" pitchFamily="2" charset="0"/>
                <a:cs typeface="Arial" panose="020B0604020202020204" pitchFamily="34" charset="0"/>
              </a:rPr>
              <a:t>тостер.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egoe Print" panose="020006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7816" y="97737"/>
            <a:ext cx="1341560" cy="439081"/>
          </a:xfrm>
          <a:prstGeom prst="rect">
            <a:avLst/>
          </a:prstGeom>
          <a:effectLst>
            <a:glow>
              <a:schemeClr val="bg1"/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343" y="5526398"/>
            <a:ext cx="1168114" cy="1139564"/>
          </a:xfrm>
          <a:prstGeom prst="rect">
            <a:avLst/>
          </a:prstGeom>
          <a:effectLst>
            <a:glow rad="533400">
              <a:schemeClr val="bg1">
                <a:alpha val="32000"/>
              </a:schemeClr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148" y="4887327"/>
            <a:ext cx="1372479" cy="904978"/>
          </a:xfrm>
          <a:prstGeom prst="rect">
            <a:avLst/>
          </a:prstGeom>
          <a:effectLst>
            <a:glow rad="508000">
              <a:schemeClr val="bg1">
                <a:alpha val="44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7816" y="5526398"/>
            <a:ext cx="1169340" cy="1005633"/>
          </a:xfrm>
          <a:prstGeom prst="rect">
            <a:avLst/>
          </a:prstGeom>
          <a:effectLst>
            <a:glow rad="444500">
              <a:schemeClr val="bg1">
                <a:alpha val="43000"/>
              </a:schemeClr>
            </a:glo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3028" y="4815961"/>
            <a:ext cx="1047709" cy="1047709"/>
          </a:xfrm>
          <a:prstGeom prst="rect">
            <a:avLst/>
          </a:prstGeom>
          <a:effectLst>
            <a:glow rad="431800">
              <a:schemeClr val="bg1">
                <a:alpha val="58000"/>
              </a:schemeClr>
            </a:glo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2271" y="2202379"/>
            <a:ext cx="6572344" cy="2312643"/>
          </a:xfrm>
          <a:prstGeom prst="rect">
            <a:avLst/>
          </a:prstGeom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307418" y="4595032"/>
            <a:ext cx="1163973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1" y="85370"/>
            <a:ext cx="1415164" cy="41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55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770236" y="1941647"/>
            <a:ext cx="10614973" cy="3220872"/>
          </a:xfrm>
          <a:prstGeom prst="ellipse">
            <a:avLst/>
          </a:prstGeom>
          <a:solidFill>
            <a:schemeClr val="bg1">
              <a:alpha val="83000"/>
            </a:schemeClr>
          </a:solidFill>
          <a:ln>
            <a:noFill/>
          </a:ln>
          <a:effectLst>
            <a:reflection stA="45000" endPos="0" dist="50800" dir="5400000" sy="-100000" algn="bl" rotWithShape="0"/>
            <a:softEdge rad="444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9413" y="2376583"/>
            <a:ext cx="8126730" cy="2351001"/>
          </a:xfrm>
          <a:effectLst/>
        </p:spPr>
        <p:txBody>
          <a:bodyPr>
            <a:noAutofit/>
          </a:bodyPr>
          <a:lstStyle/>
          <a:p>
            <a:pPr algn="ctr"/>
            <a:r>
              <a:rPr lang="ru-RU" b="1" dirty="0">
                <a:ln w="17780" cmpd="sng">
                  <a:noFill/>
                  <a:prstDash val="solid"/>
                  <a:miter lim="800000"/>
                </a:ln>
                <a:solidFill>
                  <a:srgbClr val="2C7FB0"/>
                </a:solidFill>
                <a:effectLst>
                  <a:glow>
                    <a:schemeClr val="bg1">
                      <a:alpha val="77000"/>
                    </a:schemeClr>
                  </a:glow>
                </a:effectLst>
                <a:latin typeface="Arial Black" panose="020B0A04020102020204" pitchFamily="34" charset="0"/>
              </a:rPr>
              <a:t>Кто такие энергетики</a:t>
            </a:r>
            <a:r>
              <a:rPr lang="ru-RU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2C7FB0"/>
                </a:solidFill>
                <a:effectLst>
                  <a:glow>
                    <a:schemeClr val="bg1">
                      <a:alpha val="77000"/>
                    </a:schemeClr>
                  </a:glow>
                </a:effectLst>
                <a:latin typeface="Arial Black" panose="020B0A04020102020204" pitchFamily="34" charset="0"/>
              </a:rPr>
              <a:t>?</a:t>
            </a:r>
            <a:br>
              <a:rPr lang="ru-RU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2C7FB0"/>
                </a:solidFill>
                <a:effectLst>
                  <a:glow>
                    <a:schemeClr val="bg1">
                      <a:alpha val="77000"/>
                    </a:schemeClr>
                  </a:glow>
                </a:effectLst>
                <a:latin typeface="Arial Black" panose="020B0A04020102020204" pitchFamily="34" charset="0"/>
              </a:rPr>
            </a:br>
            <a:r>
              <a:rPr lang="ru-RU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2C7FB0"/>
                </a:solidFill>
                <a:effectLst>
                  <a:glow>
                    <a:schemeClr val="bg1">
                      <a:alpha val="77000"/>
                    </a:schemeClr>
                  </a:glow>
                </a:effectLst>
                <a:latin typeface="Arial Black" panose="020B0A04020102020204" pitchFamily="34" charset="0"/>
              </a:rPr>
              <a:t>Что они делают?</a:t>
            </a:r>
            <a:endParaRPr lang="ru-RU" b="1" dirty="0">
              <a:ln w="17780" cmpd="sng">
                <a:noFill/>
                <a:prstDash val="solid"/>
                <a:miter lim="800000"/>
              </a:ln>
              <a:solidFill>
                <a:srgbClr val="2C7FB0"/>
              </a:solidFill>
              <a:effectLst>
                <a:glow>
                  <a:schemeClr val="bg1">
                    <a:alpha val="77000"/>
                  </a:schemeClr>
                </a:glow>
              </a:effectLst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4944" y="110218"/>
            <a:ext cx="1342463" cy="439376"/>
          </a:xfrm>
          <a:prstGeom prst="rect">
            <a:avLst/>
          </a:prstGeom>
          <a:effectLst>
            <a:glow rad="114300">
              <a:schemeClr val="bg1">
                <a:alpha val="8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0" y="110218"/>
            <a:ext cx="1341273" cy="391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86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0931" y="193103"/>
            <a:ext cx="6874768" cy="979402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 Black" panose="020B0A04020102020204" pitchFamily="34" charset="0"/>
              </a:rPr>
              <a:t>Работа энергетиков</a:t>
            </a:r>
            <a:endParaRPr lang="ru-RU" b="1" dirty="0">
              <a:ln w="17780" cmpd="sng">
                <a:noFill/>
                <a:prstDash val="solid"/>
                <a:miter lim="800000"/>
              </a:ln>
              <a:solidFill>
                <a:schemeClr val="bg1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1832" y="95962"/>
            <a:ext cx="1315833" cy="430660"/>
          </a:xfrm>
          <a:prstGeom prst="rect">
            <a:avLst/>
          </a:prstGeom>
          <a:effectLst>
            <a:glow rad="114300">
              <a:schemeClr val="bg1">
                <a:alpha val="8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65" y="141702"/>
            <a:ext cx="1320380" cy="38492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8964" y="5462213"/>
            <a:ext cx="118787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Мы не замечаем, когда она есть…</a:t>
            </a:r>
            <a:endParaRPr lang="ru-RU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161" y="1446029"/>
            <a:ext cx="7140305" cy="374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6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69000" y="193103"/>
            <a:ext cx="6874768" cy="979402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 Black" panose="020B0A04020102020204" pitchFamily="34" charset="0"/>
              </a:rPr>
              <a:t>Работа энергетиков</a:t>
            </a:r>
            <a:endParaRPr lang="ru-RU" b="1" dirty="0">
              <a:ln w="17780" cmpd="sng">
                <a:noFill/>
                <a:prstDash val="solid"/>
                <a:miter lim="800000"/>
              </a:ln>
              <a:solidFill>
                <a:schemeClr val="bg1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891" y="61423"/>
            <a:ext cx="1384346" cy="453085"/>
          </a:xfrm>
          <a:prstGeom prst="rect">
            <a:avLst/>
          </a:prstGeom>
          <a:effectLst>
            <a:glow rad="114300">
              <a:schemeClr val="bg1">
                <a:alpha val="8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31" y="93746"/>
            <a:ext cx="1366787" cy="39844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26733" y="5543338"/>
            <a:ext cx="99764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Зато замечаем, когда ее нет!</a:t>
            </a:r>
            <a:endParaRPr lang="ru-RU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3" t="20021" r="6964" b="14152"/>
          <a:stretch/>
        </p:blipFill>
        <p:spPr>
          <a:xfrm>
            <a:off x="2769000" y="1506432"/>
            <a:ext cx="7091916" cy="3702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218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7222" y="4879950"/>
            <a:ext cx="8315483" cy="663388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Работа энергетиков</a:t>
            </a:r>
            <a:endParaRPr lang="ru-RU" sz="5400" b="1" dirty="0">
              <a:ln w="17780" cmpd="sng">
                <a:noFill/>
                <a:prstDash val="solid"/>
                <a:miter lim="800000"/>
              </a:ln>
              <a:solidFill>
                <a:schemeClr val="bg1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8835" y="61423"/>
            <a:ext cx="1347401" cy="440993"/>
          </a:xfrm>
          <a:prstGeom prst="rect">
            <a:avLst/>
          </a:prstGeom>
          <a:effectLst>
            <a:glow rad="114300">
              <a:schemeClr val="bg1">
                <a:alpha val="8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31" y="93746"/>
            <a:ext cx="1339078" cy="39037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36866" y="5543338"/>
            <a:ext cx="97561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в</a:t>
            </a:r>
            <a:r>
              <a:rPr lang="ru-RU" sz="5400" b="1" cap="none" spc="0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идна даже из космоса!</a:t>
            </a:r>
            <a:endParaRPr lang="ru-RU" sz="5400" b="1" cap="none" spc="0" dirty="0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250" y="1207175"/>
            <a:ext cx="306126" cy="40688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613974" y="1118231"/>
            <a:ext cx="368920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Ростов-на-Дону</a:t>
            </a:r>
            <a:endParaRPr lang="ru-RU" sz="3200" b="1" cap="none" spc="0" dirty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71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4735" y="296561"/>
            <a:ext cx="7538484" cy="1030042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0F346C"/>
                </a:solidFill>
                <a:effectLst>
                  <a:glow rad="292100">
                    <a:schemeClr val="bg1">
                      <a:alpha val="57000"/>
                    </a:schemeClr>
                  </a:glow>
                </a:effectLst>
                <a:latin typeface="Arial Black" panose="020B0A04020102020204" pitchFamily="34" charset="0"/>
              </a:rPr>
              <a:t>Кто такие энергетики?</a:t>
            </a:r>
            <a:endParaRPr lang="ru-RU" b="1" dirty="0">
              <a:ln w="17780" cmpd="sng">
                <a:noFill/>
                <a:prstDash val="solid"/>
                <a:miter lim="800000"/>
              </a:ln>
              <a:solidFill>
                <a:srgbClr val="0F346C"/>
              </a:solidFill>
              <a:effectLst>
                <a:glow rad="292100">
                  <a:schemeClr val="bg1">
                    <a:alpha val="57000"/>
                  </a:schemeClr>
                </a:glow>
              </a:effectLst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33" y="109662"/>
            <a:ext cx="1291432" cy="3764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3868" y="109662"/>
            <a:ext cx="1386399" cy="4537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816" y="1586320"/>
            <a:ext cx="4042440" cy="4042440"/>
          </a:xfrm>
          <a:prstGeom prst="octagon">
            <a:avLst/>
          </a:prstGeom>
          <a:effectLst>
            <a:softEdge rad="1143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5350136" y="2350646"/>
            <a:ext cx="1367682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9900" b="1" cap="none" spc="0" dirty="0" smtClean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0000">
                    <a:alpha val="66000"/>
                  </a:srgbClr>
                </a:solidFill>
                <a:effectLst>
                  <a:glow rad="266700">
                    <a:schemeClr val="bg1">
                      <a:alpha val="71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?</a:t>
            </a:r>
            <a:endParaRPr lang="ru-RU" sz="19900" b="1" cap="none" spc="0" dirty="0">
              <a:ln w="10160">
                <a:solidFill>
                  <a:schemeClr val="bg1"/>
                </a:solidFill>
                <a:prstDash val="solid"/>
              </a:ln>
              <a:solidFill>
                <a:srgbClr val="FF0000">
                  <a:alpha val="66000"/>
                </a:srgbClr>
              </a:solidFill>
              <a:effectLst>
                <a:glow rad="266700">
                  <a:schemeClr val="bg1">
                    <a:alpha val="71000"/>
                  </a:schemeClr>
                </a:glow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0409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97789" y="96222"/>
            <a:ext cx="4648203" cy="46738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Электричество!</a:t>
            </a:r>
            <a:endParaRPr lang="ru-RU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93" y="914400"/>
            <a:ext cx="8570331" cy="57242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681" y="563610"/>
            <a:ext cx="4143466" cy="5826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800" y="2126203"/>
            <a:ext cx="323091" cy="31358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056" y="4101116"/>
            <a:ext cx="213030" cy="20676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496" y="5445423"/>
            <a:ext cx="192014" cy="18636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0466" y="4101116"/>
            <a:ext cx="213030" cy="20676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354" y="4824378"/>
            <a:ext cx="226450" cy="2197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599" y="4837404"/>
            <a:ext cx="213030" cy="20676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0436" y="4235801"/>
            <a:ext cx="875736" cy="57609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2317" y="4854250"/>
            <a:ext cx="178316" cy="17307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113" y="5501912"/>
            <a:ext cx="172619" cy="16754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8880" y="99485"/>
            <a:ext cx="1286617" cy="421098"/>
          </a:xfrm>
          <a:prstGeom prst="rect">
            <a:avLst/>
          </a:prstGeom>
          <a:effectLst>
            <a:glow>
              <a:srgbClr val="0070C0">
                <a:alpha val="60000"/>
              </a:srgbClr>
            </a:glow>
            <a:softEdge rad="0"/>
          </a:effec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90" y="116406"/>
            <a:ext cx="1327357" cy="38725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92856" y="2514763"/>
            <a:ext cx="2434856" cy="2497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241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036" y="1277958"/>
            <a:ext cx="7180453" cy="478274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423" y="1456535"/>
            <a:ext cx="6413866" cy="3765461"/>
          </a:xfrm>
        </p:spPr>
        <p:txBody>
          <a:bodyPr>
            <a:noAutofit/>
          </a:bodyPr>
          <a:lstStyle/>
          <a:p>
            <a:r>
              <a:rPr lang="ru-RU" sz="3200" b="1" u="sng" dirty="0" smtClean="0">
                <a:ln w="17780" cmpd="sng">
                  <a:noFill/>
                  <a:prstDash val="solid"/>
                  <a:miter lim="800000"/>
                </a:ln>
                <a:solidFill>
                  <a:srgbClr val="0F346C"/>
                </a:solidFill>
                <a:effectLst>
                  <a:glow rad="292100">
                    <a:schemeClr val="bg1">
                      <a:alpha val="57000"/>
                    </a:schemeClr>
                  </a:glow>
                </a:effectLst>
                <a:latin typeface="Arial Black" panose="020B0A04020102020204" pitchFamily="34" charset="0"/>
              </a:rPr>
              <a:t>Энергетик</a:t>
            </a:r>
            <a:r>
              <a:rPr lang="ru-RU" sz="32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0F346C"/>
                </a:solidFill>
                <a:effectLst>
                  <a:glow rad="292100">
                    <a:schemeClr val="bg1">
                      <a:alpha val="57000"/>
                    </a:schemeClr>
                  </a:glow>
                </a:effectLst>
                <a:latin typeface="Arial Black" panose="020B0A04020102020204" pitchFamily="34" charset="0"/>
              </a:rPr>
              <a:t> – технический специалист, обеспечивающий работу оборудования по производству, передаче энергии и т.д.</a:t>
            </a:r>
            <a:endParaRPr lang="ru-RU" sz="3200" b="1" dirty="0">
              <a:ln w="17780" cmpd="sng">
                <a:noFill/>
                <a:prstDash val="solid"/>
                <a:miter lim="800000"/>
              </a:ln>
              <a:solidFill>
                <a:srgbClr val="0F346C"/>
              </a:solidFill>
              <a:effectLst>
                <a:glow rad="292100">
                  <a:schemeClr val="bg1">
                    <a:alpha val="57000"/>
                  </a:schemeClr>
                </a:glow>
              </a:effectLst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3" y="114913"/>
            <a:ext cx="1344656" cy="3919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215" y="80009"/>
            <a:ext cx="1304343" cy="42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717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698" y="798555"/>
            <a:ext cx="9819994" cy="1255540"/>
          </a:xfrm>
        </p:spPr>
        <p:txBody>
          <a:bodyPr>
            <a:noAutofit/>
          </a:bodyPr>
          <a:lstStyle/>
          <a:p>
            <a:pPr algn="just"/>
            <a:r>
              <a:rPr lang="ru-RU" sz="3200" b="1" dirty="0" smtClean="0">
                <a:ln w="12700" cmpd="sng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glow>
                    <a:srgbClr val="FA1411"/>
                  </a:glow>
                </a:effectLst>
                <a:latin typeface="Arial Black" panose="020B0A04020102020204" pitchFamily="34" charset="0"/>
              </a:rPr>
              <a:t>Энергетики работают на самых разных участках энергосети – от производства электроэнергии до наших домов</a:t>
            </a:r>
            <a:endParaRPr lang="ru-RU" sz="3200" b="1" dirty="0">
              <a:ln w="12700" cmpd="sng">
                <a:solidFill>
                  <a:schemeClr val="bg1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glow>
                  <a:srgbClr val="FA1411"/>
                </a:glow>
              </a:effectLst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92" y="109481"/>
            <a:ext cx="1379408" cy="4021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129860"/>
            <a:ext cx="1390838" cy="455210"/>
          </a:xfrm>
          <a:prstGeom prst="rect">
            <a:avLst/>
          </a:prstGeom>
          <a:effectLst>
            <a:glow rad="165100">
              <a:schemeClr val="bg1">
                <a:alpha val="81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93" t="-373"/>
          <a:stretch/>
        </p:blipFill>
        <p:spPr>
          <a:xfrm>
            <a:off x="507698" y="2431363"/>
            <a:ext cx="2398005" cy="178361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10274" b="311"/>
          <a:stretch/>
        </p:blipFill>
        <p:spPr>
          <a:xfrm>
            <a:off x="9449027" y="2482153"/>
            <a:ext cx="2390660" cy="176901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4" t="4029" r="16483"/>
          <a:stretch/>
        </p:blipFill>
        <p:spPr>
          <a:xfrm>
            <a:off x="507697" y="4820830"/>
            <a:ext cx="2398005" cy="17890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2" t="3750" r="5391"/>
          <a:stretch/>
        </p:blipFill>
        <p:spPr>
          <a:xfrm>
            <a:off x="3429656" y="2431363"/>
            <a:ext cx="2522522" cy="181980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3" r="4325"/>
          <a:stretch/>
        </p:blipFill>
        <p:spPr>
          <a:xfrm>
            <a:off x="6476131" y="2431363"/>
            <a:ext cx="2386989" cy="178289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9183" b="690"/>
          <a:stretch/>
        </p:blipFill>
        <p:spPr>
          <a:xfrm>
            <a:off x="3429656" y="4783767"/>
            <a:ext cx="2522522" cy="18159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7"/>
          <a:stretch/>
        </p:blipFill>
        <p:spPr>
          <a:xfrm>
            <a:off x="6414642" y="4783767"/>
            <a:ext cx="2448478" cy="181597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7"/>
          <a:stretch/>
        </p:blipFill>
        <p:spPr>
          <a:xfrm>
            <a:off x="9449027" y="4817611"/>
            <a:ext cx="2390278" cy="174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120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30" y="90821"/>
            <a:ext cx="1376025" cy="401457"/>
          </a:xfrm>
          <a:prstGeom prst="rect">
            <a:avLst/>
          </a:prstGeom>
          <a:effectLst>
            <a:glow rad="203200">
              <a:schemeClr val="bg1"/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90821"/>
            <a:ext cx="1345118" cy="440245"/>
          </a:xfrm>
          <a:prstGeom prst="rect">
            <a:avLst/>
          </a:prstGeom>
          <a:effectLst>
            <a:glow rad="203200">
              <a:schemeClr val="bg1"/>
            </a:glow>
          </a:effectLst>
        </p:spPr>
      </p:pic>
      <p:sp>
        <p:nvSpPr>
          <p:cNvPr id="9" name="Скругленный прямоугольник 8"/>
          <p:cNvSpPr/>
          <p:nvPr/>
        </p:nvSpPr>
        <p:spPr>
          <a:xfrm>
            <a:off x="217710" y="2983832"/>
            <a:ext cx="7446406" cy="3728567"/>
          </a:xfrm>
          <a:prstGeom prst="roundRect">
            <a:avLst/>
          </a:prstGeom>
          <a:solidFill>
            <a:schemeClr val="bg1">
              <a:alpha val="93000"/>
            </a:schemeClr>
          </a:soli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17710" y="3216236"/>
            <a:ext cx="7205066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rgbClr val="054B80"/>
                  </a:solidFill>
                  <a:prstDash val="solid"/>
                </a:ln>
                <a:solidFill>
                  <a:srgbClr val="054B80"/>
                </a:solidFill>
                <a:effectLst/>
                <a:latin typeface="Arial" pitchFamily="34" charset="0"/>
                <a:cs typeface="Arial" pitchFamily="34" charset="0"/>
              </a:rPr>
              <a:t>Чтобы стать инженером-энергетиком нужно хорошо учиться в школе </a:t>
            </a:r>
          </a:p>
          <a:p>
            <a:pPr algn="ctr"/>
            <a:r>
              <a:rPr lang="ru-RU" sz="4000" b="1" cap="none" spc="0" dirty="0" smtClean="0">
                <a:ln w="10541" cmpd="sng">
                  <a:solidFill>
                    <a:srgbClr val="054B80"/>
                  </a:solidFill>
                  <a:prstDash val="solid"/>
                </a:ln>
                <a:solidFill>
                  <a:srgbClr val="054B80"/>
                </a:solidFill>
                <a:effectLst/>
                <a:latin typeface="Arial" pitchFamily="34" charset="0"/>
                <a:cs typeface="Arial" pitchFamily="34" charset="0"/>
              </a:rPr>
              <a:t>и отлично знать математику и физику!</a:t>
            </a:r>
            <a:endParaRPr lang="ru-RU" sz="4000" b="1" cap="none" spc="0" dirty="0">
              <a:ln w="10541" cmpd="sng">
                <a:solidFill>
                  <a:srgbClr val="054B80"/>
                </a:solidFill>
                <a:prstDash val="solid"/>
              </a:ln>
              <a:solidFill>
                <a:srgbClr val="054B8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56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65310" y="819895"/>
            <a:ext cx="6297390" cy="5734586"/>
          </a:xfrm>
          <a:prstGeom prst="roundRect">
            <a:avLst/>
          </a:prstGeom>
          <a:solidFill>
            <a:schemeClr val="bg1">
              <a:alpha val="93000"/>
            </a:schemeClr>
          </a:soli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310" y="1317626"/>
            <a:ext cx="6051327" cy="127317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17780" cmpd="sng">
                  <a:solidFill>
                    <a:srgbClr val="054B80"/>
                  </a:solidFill>
                  <a:prstDash val="solid"/>
                  <a:miter lim="800000"/>
                </a:ln>
                <a:solidFill>
                  <a:srgbClr val="054B8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 Black" panose="020B0A04020102020204" pitchFamily="34" charset="0"/>
              </a:rPr>
              <a:t>Энергетики будут нужны всегда!</a:t>
            </a:r>
            <a:endParaRPr lang="ru-RU" b="1" dirty="0">
              <a:ln w="17780" cmpd="sng">
                <a:solidFill>
                  <a:srgbClr val="054B80"/>
                </a:solidFill>
                <a:prstDash val="solid"/>
                <a:miter lim="800000"/>
              </a:ln>
              <a:solidFill>
                <a:srgbClr val="054B8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11" y="78119"/>
            <a:ext cx="1344390" cy="392227"/>
          </a:xfrm>
          <a:prstGeom prst="rect">
            <a:avLst/>
          </a:prstGeom>
          <a:effectLst>
            <a:glow rad="177800">
              <a:schemeClr val="bg1"/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0364" y="35275"/>
            <a:ext cx="1344193" cy="439942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79610" y="2381250"/>
            <a:ext cx="6068790" cy="3733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054B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Наш мир не сможет развиваться </a:t>
            </a:r>
          </a:p>
          <a:p>
            <a:pPr algn="ctr"/>
            <a: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054B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энергии</a:t>
            </a:r>
          </a:p>
          <a:p>
            <a:pPr algn="ctr"/>
            <a:endParaRPr lang="ru-RU" sz="2400" b="1" dirty="0" smtClean="0">
              <a:ln w="17780" cmpd="sng">
                <a:noFill/>
                <a:prstDash val="solid"/>
                <a:miter lim="800000"/>
              </a:ln>
              <a:solidFill>
                <a:srgbClr val="054B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054B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будущем возможно многое изменится: из чего будут получать энергию, как будут получать и передавать энергию? </a:t>
            </a:r>
          </a:p>
          <a:p>
            <a:pPr algn="ctr"/>
            <a: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054B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специалисты - энергетики всегда будут необходимы нам для жизни. </a:t>
            </a:r>
            <a:endParaRPr lang="ru-RU" sz="2400" b="1" dirty="0">
              <a:ln w="17780" cmpd="sng">
                <a:noFill/>
                <a:prstDash val="solid"/>
                <a:miter lim="800000"/>
              </a:ln>
              <a:solidFill>
                <a:srgbClr val="054B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20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024" y="5053249"/>
            <a:ext cx="11545228" cy="169598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EB8B2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Bebas Neue Bold" panose="020B0606020202050201" pitchFamily="34" charset="-52"/>
              </a:rPr>
              <a:t>Несмотря на то, что электричество сопровождает </a:t>
            </a:r>
            <a:b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EB8B2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Bebas Neue Bold" panose="020B0606020202050201" pitchFamily="34" charset="-52"/>
              </a:rPr>
            </a:b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EB8B2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Bebas Neue Bold" panose="020B0606020202050201" pitchFamily="34" charset="-52"/>
              </a:rPr>
              <a:t>нас повсюду - оно далеко не ручное.</a:t>
            </a:r>
            <a:r>
              <a:rPr lang="ru-RU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EB8B2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Bebas Neue Bold" panose="020B0606020202050201" pitchFamily="34" charset="-52"/>
              </a:rPr>
              <a:t/>
            </a:r>
            <a:br>
              <a:rPr lang="ru-RU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EB8B2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Bebas Neue Bold" panose="020B0606020202050201" pitchFamily="34" charset="-52"/>
              </a:rPr>
            </a:b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Bebas Neue Bold" panose="020B0606020202050201" pitchFamily="34" charset="-52"/>
              </a:rPr>
              <a:t>ЭЛЕКТРИЧЕСТВО - ОПАСНО!</a:t>
            </a:r>
            <a:endParaRPr lang="ru-RU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Bebas Neue Bold" panose="020B0606020202050201" pitchFamily="34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92" y="109673"/>
            <a:ext cx="1351699" cy="3940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2654" y="68333"/>
            <a:ext cx="1339567" cy="438428"/>
          </a:xfrm>
          <a:prstGeom prst="rect">
            <a:avLst/>
          </a:prstGeom>
          <a:effectLst>
            <a:glow rad="127000">
              <a:schemeClr val="bg1">
                <a:alpha val="9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25676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1126" y="112676"/>
            <a:ext cx="1331669" cy="4358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64" y="144288"/>
            <a:ext cx="1335854" cy="38973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56" r="80729"/>
          <a:stretch/>
        </p:blipFill>
        <p:spPr>
          <a:xfrm>
            <a:off x="509307" y="1012212"/>
            <a:ext cx="2178800" cy="235552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421" y="3927193"/>
            <a:ext cx="2811075" cy="291715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15" r="64867"/>
          <a:stretch/>
        </p:blipFill>
        <p:spPr>
          <a:xfrm>
            <a:off x="266464" y="3999203"/>
            <a:ext cx="2897940" cy="278597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32" r="59736"/>
          <a:stretch/>
        </p:blipFill>
        <p:spPr>
          <a:xfrm>
            <a:off x="3300366" y="825613"/>
            <a:ext cx="2330350" cy="262289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36" t="5691" r="40112"/>
          <a:stretch/>
        </p:blipFill>
        <p:spPr>
          <a:xfrm>
            <a:off x="6240898" y="1012212"/>
            <a:ext cx="2188251" cy="235552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45" t="11381" r="19472"/>
          <a:stretch/>
        </p:blipFill>
        <p:spPr>
          <a:xfrm>
            <a:off x="9334741" y="1012212"/>
            <a:ext cx="2364070" cy="235201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20827"/>
            <a:ext cx="12192000" cy="639001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ln w="17780" cmpd="sng">
                  <a:solidFill>
                    <a:srgbClr val="054B80"/>
                  </a:solidFill>
                  <a:prstDash val="solid"/>
                  <a:miter lim="800000"/>
                </a:ln>
                <a:solidFill>
                  <a:srgbClr val="054B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ru-RU" sz="3200" b="1" dirty="0" smtClean="0">
                <a:ln w="17780" cmpd="sng">
                  <a:solidFill>
                    <a:srgbClr val="054B80"/>
                  </a:solidFill>
                  <a:prstDash val="solid"/>
                  <a:miter lim="800000"/>
                </a:ln>
                <a:solidFill>
                  <a:srgbClr val="054B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тобы оградить себя от вреда для жизни и здоровья</a:t>
            </a:r>
            <a:endParaRPr lang="ru-RU" sz="3200" b="1" dirty="0">
              <a:ln w="17780" cmpd="sng">
                <a:solidFill>
                  <a:srgbClr val="054B80"/>
                </a:solidFill>
                <a:prstDash val="solid"/>
                <a:miter lim="800000"/>
              </a:ln>
              <a:solidFill>
                <a:srgbClr val="054B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01"/>
          <a:stretch/>
        </p:blipFill>
        <p:spPr>
          <a:xfrm>
            <a:off x="6096000" y="3957882"/>
            <a:ext cx="2980213" cy="290011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61" t="8232" r="38641"/>
          <a:stretch/>
        </p:blipFill>
        <p:spPr>
          <a:xfrm>
            <a:off x="3346549" y="3937770"/>
            <a:ext cx="2330350" cy="2908837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0" y="3260320"/>
            <a:ext cx="12192000" cy="8656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Всегда соблюдайте правила электробезопасности! </a:t>
            </a:r>
            <a:endParaRPr lang="ru-RU" sz="3600" b="1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0358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6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06793" y="3286198"/>
            <a:ext cx="8661891" cy="2599357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32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319271" y="4266740"/>
            <a:ext cx="2597396" cy="1404445"/>
          </a:xfrm>
          <a:prstGeom prst="roundRect">
            <a:avLst/>
          </a:prstGeom>
          <a:gradFill flip="none" rotWithShape="1">
            <a:gsLst>
              <a:gs pos="0">
                <a:srgbClr val="EDF0F5"/>
              </a:gs>
              <a:gs pos="57000">
                <a:srgbClr val="F1F1F6"/>
              </a:gs>
              <a:gs pos="78000">
                <a:srgbClr val="F0F1F3"/>
              </a:gs>
              <a:gs pos="24000">
                <a:srgbClr val="F1F1F3"/>
              </a:gs>
              <a:gs pos="100000">
                <a:srgbClr val="E9EEF4"/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9371693" y="4277955"/>
            <a:ext cx="2911644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1600" dirty="0" smtClean="0">
                <a:ln w="3175">
                  <a:noFill/>
                </a:ln>
                <a:solidFill>
                  <a:srgbClr val="9D6414"/>
                </a:solidFill>
              </a:rPr>
              <a:t>Слово </a:t>
            </a:r>
            <a:r>
              <a:rPr lang="ru-RU" sz="1600" dirty="0">
                <a:ln w="3175">
                  <a:noFill/>
                </a:ln>
                <a:solidFill>
                  <a:srgbClr val="9D6414"/>
                </a:solidFill>
              </a:rPr>
              <a:t>«электричество» </a:t>
            </a:r>
            <a:endParaRPr lang="ru-RU" sz="1600" b="0" cap="none" spc="0" dirty="0">
              <a:ln w="3175">
                <a:noFill/>
              </a:ln>
              <a:solidFill>
                <a:srgbClr val="9D641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89"/>
          <a:stretch/>
        </p:blipFill>
        <p:spPr>
          <a:xfrm rot="5400000">
            <a:off x="10784656" y="4717227"/>
            <a:ext cx="969467" cy="93189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359530" y="4495195"/>
            <a:ext cx="1663764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1600" dirty="0">
                <a:ln w="3175">
                  <a:noFill/>
                </a:ln>
                <a:solidFill>
                  <a:srgbClr val="9D6414"/>
                </a:solidFill>
              </a:rPr>
              <a:t>происходит от греческого слова «электрон</a:t>
            </a:r>
            <a:r>
              <a:rPr lang="ru-RU" sz="1600" dirty="0" smtClean="0">
                <a:ln w="3175">
                  <a:noFill/>
                </a:ln>
                <a:solidFill>
                  <a:srgbClr val="9D6414"/>
                </a:solidFill>
              </a:rPr>
              <a:t>» - </a:t>
            </a:r>
            <a:r>
              <a:rPr lang="ru-RU" sz="1600" dirty="0">
                <a:ln w="3175">
                  <a:noFill/>
                </a:ln>
                <a:solidFill>
                  <a:srgbClr val="9D6414"/>
                </a:solidFill>
              </a:rPr>
              <a:t>- «янтарь</a:t>
            </a:r>
            <a:r>
              <a:rPr lang="ru-RU" sz="1600" dirty="0" smtClean="0">
                <a:ln w="3175">
                  <a:noFill/>
                </a:ln>
                <a:solidFill>
                  <a:srgbClr val="9D6414"/>
                </a:solidFill>
              </a:rPr>
              <a:t>»</a:t>
            </a:r>
            <a:endParaRPr lang="ru-RU" sz="16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15669" y="1503496"/>
            <a:ext cx="8573155" cy="1416090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43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24622" y="398761"/>
            <a:ext cx="978665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Что такое – электричество?</a:t>
            </a:r>
            <a:endParaRPr lang="ru-RU" sz="4800" b="1" cap="none" spc="0" dirty="0">
              <a:ln w="0"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 Black" panose="020B0A040201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5319" y="1543033"/>
            <a:ext cx="8270069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indent="457200" algn="just"/>
            <a:r>
              <a:rPr lang="ru-RU" sz="2800" b="1" dirty="0" smtClean="0">
                <a:ln w="19050">
                  <a:solidFill>
                    <a:schemeClr val="bg1"/>
                  </a:solidFill>
                </a:ln>
                <a:solidFill>
                  <a:srgbClr val="69D1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ЭЛЕКТРИЧЕСТВО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чрезвычайно полезная форма энергии. 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Оно 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легко превращается в 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свет 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 тепло. Его можно без труда передавать по 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проводам</a:t>
            </a:r>
            <a:endParaRPr lang="ru-RU" sz="2400" b="1" cap="none" spc="0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38" r="17787"/>
          <a:stretch/>
        </p:blipFill>
        <p:spPr>
          <a:xfrm>
            <a:off x="9999721" y="1745527"/>
            <a:ext cx="1935817" cy="25020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9576650" y="3479528"/>
            <a:ext cx="278195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200" cap="none" spc="0" dirty="0" smtClean="0">
                <a:ln w="1016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Уильям Гилберт, 1600 г.</a:t>
            </a:r>
          </a:p>
          <a:p>
            <a:pPr algn="ctr"/>
            <a:r>
              <a:rPr lang="ru-RU" sz="1200" dirty="0">
                <a:ln w="1016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и</a:t>
            </a:r>
            <a:r>
              <a:rPr lang="ru-RU" sz="1200" dirty="0" smtClean="0">
                <a:ln w="1016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спользовал термин «Электричество»</a:t>
            </a:r>
            <a:endParaRPr lang="ru-RU" sz="1200" cap="none" spc="0" dirty="0">
              <a:ln w="1016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14938" y="3462491"/>
            <a:ext cx="4448578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Century Gothic" panose="020B0502020202020204" pitchFamily="34" charset="0"/>
              </a:rPr>
              <a:t>Электричество существует благодаря частицам, 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Century Gothic" panose="020B0502020202020204" pitchFamily="34" charset="0"/>
              </a:rPr>
              <a:t>которые имеют электрический заряд. </a:t>
            </a:r>
          </a:p>
          <a:p>
            <a:pPr algn="just"/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Century Gothic" panose="020B0502020202020204" pitchFamily="34" charset="0"/>
              </a:rPr>
              <a:t>Атомные ядра имеют положительный заряд</a:t>
            </a:r>
            <a:r>
              <a:rPr lang="ru-RU" sz="2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Century Gothic" panose="020B0502020202020204" pitchFamily="34" charset="0"/>
              </a:rPr>
              <a:t>, а вокруг них 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Century Gothic" panose="020B0502020202020204" pitchFamily="34" charset="0"/>
              </a:rPr>
              <a:t>вращаются отрицательно </a:t>
            </a:r>
            <a:r>
              <a:rPr lang="ru-RU" sz="2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Century Gothic" panose="020B0502020202020204" pitchFamily="34" charset="0"/>
              </a:rPr>
              <a:t>заряженные 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Century Gothic" panose="020B0502020202020204" pitchFamily="34" charset="0"/>
              </a:rPr>
              <a:t>электроны.</a:t>
            </a:r>
            <a:endParaRPr lang="ru-RU" sz="2000" b="1" cap="none" spc="0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 rot="18949055">
            <a:off x="2485552" y="3407780"/>
            <a:ext cx="770021" cy="1523498"/>
          </a:xfrm>
          <a:prstGeom prst="ellipse">
            <a:avLst/>
          </a:prstGeom>
          <a:noFill/>
          <a:ln w="381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 rot="9551116">
            <a:off x="2049818" y="3900801"/>
            <a:ext cx="1839397" cy="780957"/>
          </a:xfrm>
          <a:prstGeom prst="ellipse">
            <a:avLst/>
          </a:prstGeom>
          <a:noFill/>
          <a:ln w="3810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2727572" y="4013804"/>
            <a:ext cx="441187" cy="444382"/>
          </a:xfrm>
          <a:prstGeom prst="ellipse">
            <a:avLst/>
          </a:prstGeom>
          <a:gradFill flip="none" rotWithShape="1">
            <a:gsLst>
              <a:gs pos="35000">
                <a:srgbClr val="FF0000">
                  <a:lumMod val="98000"/>
                </a:srgbClr>
              </a:gs>
              <a:gs pos="100000">
                <a:srgbClr val="E9EEF4"/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3402800" y="3727935"/>
            <a:ext cx="190868" cy="172895"/>
          </a:xfrm>
          <a:prstGeom prst="ellipse">
            <a:avLst/>
          </a:prstGeom>
          <a:gradFill>
            <a:gsLst>
              <a:gs pos="48000">
                <a:srgbClr val="FFFF00"/>
              </a:gs>
              <a:gs pos="100000">
                <a:srgbClr val="E9EEF4"/>
              </a:gs>
            </a:gsLst>
            <a:path path="circle">
              <a:fillToRect t="100000" r="100000"/>
            </a:path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2279102" y="4066675"/>
            <a:ext cx="189515" cy="200065"/>
          </a:xfrm>
          <a:prstGeom prst="ellipse">
            <a:avLst/>
          </a:prstGeom>
          <a:gradFill>
            <a:gsLst>
              <a:gs pos="46000">
                <a:srgbClr val="0070C0"/>
              </a:gs>
              <a:gs pos="100000">
                <a:srgbClr val="E9EEF4"/>
              </a:gs>
            </a:gsLst>
            <a:path path="circle">
              <a:fillToRect t="100000" r="100000"/>
            </a:path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737050" y="3877991"/>
            <a:ext cx="43628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+</a:t>
            </a:r>
            <a:endParaRPr lang="ru-RU" sz="4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303777" y="3428025"/>
            <a:ext cx="37862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-</a:t>
            </a:r>
            <a:endParaRPr lang="ru-RU" sz="36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186625" y="3786651"/>
            <a:ext cx="37862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-</a:t>
            </a:r>
            <a:endParaRPr lang="ru-RU" sz="36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H="1">
            <a:off x="1773179" y="3751190"/>
            <a:ext cx="1530598" cy="410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stCxn id="22" idx="1"/>
          </p:cNvCxnSpPr>
          <p:nvPr/>
        </p:nvCxnSpPr>
        <p:spPr>
          <a:xfrm flipH="1" flipV="1">
            <a:off x="1773035" y="3885936"/>
            <a:ext cx="413590" cy="22388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165095" y="3567918"/>
            <a:ext cx="168693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электроны</a:t>
            </a:r>
            <a:endParaRPr lang="ru-RU" sz="2000" b="1" cap="none" spc="0" dirty="0">
              <a:ln w="10160">
                <a:solidFill>
                  <a:schemeClr val="tx1"/>
                </a:solidFill>
                <a:prstDash val="solid"/>
              </a:ln>
              <a:solidFill>
                <a:srgbClr val="FFFFFF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flipH="1">
            <a:off x="1588245" y="4327725"/>
            <a:ext cx="1100206" cy="169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685516" y="4072115"/>
            <a:ext cx="1041305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ядро</a:t>
            </a:r>
            <a:endParaRPr lang="ru-RU" sz="2000" b="1" cap="none" spc="0" dirty="0">
              <a:ln w="10160">
                <a:solidFill>
                  <a:schemeClr val="tx1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авая фигурная скобка 34"/>
          <p:cNvSpPr/>
          <p:nvPr/>
        </p:nvSpPr>
        <p:spPr>
          <a:xfrm rot="5400000">
            <a:off x="2655640" y="4062738"/>
            <a:ext cx="502948" cy="1872055"/>
          </a:xfrm>
          <a:prstGeom prst="rightBrac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2373859" y="5297395"/>
            <a:ext cx="99097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атом</a:t>
            </a:r>
            <a:endParaRPr lang="ru-RU" sz="2400" b="1" cap="none" spc="0" dirty="0">
              <a:ln w="10160">
                <a:solidFill>
                  <a:schemeClr val="tx1"/>
                </a:solidFill>
                <a:prstDash val="solid"/>
              </a:ln>
              <a:solidFill>
                <a:srgbClr val="FFFFFF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6492" y="91765"/>
            <a:ext cx="1333117" cy="436318"/>
          </a:xfrm>
          <a:prstGeom prst="rect">
            <a:avLst/>
          </a:prstGeom>
          <a:effectLst>
            <a:glow rad="203200">
              <a:schemeClr val="bg1">
                <a:alpha val="84000"/>
              </a:schemeClr>
            </a:glow>
          </a:effectLst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93" y="91765"/>
            <a:ext cx="1318596" cy="38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551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8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428419" y="1220565"/>
            <a:ext cx="10924673" cy="4903509"/>
          </a:xfrm>
          <a:prstGeom prst="roundRect">
            <a:avLst/>
          </a:prstGeom>
          <a:solidFill>
            <a:schemeClr val="bg1">
              <a:alpha val="38000"/>
            </a:schemeClr>
          </a:solidFill>
          <a:ln>
            <a:noFill/>
          </a:ln>
          <a:effectLst>
            <a:glow>
              <a:schemeClr val="accent1"/>
            </a:glow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0359" y="472856"/>
            <a:ext cx="6563040" cy="747709"/>
          </a:xfrm>
          <a:effectLst>
            <a:outerShdw blurRad="50800" dist="50800" dir="5400000" algn="ctr" rotWithShape="0">
              <a:schemeClr val="tx1"/>
            </a:outerShdw>
          </a:effectLst>
        </p:spPr>
        <p:txBody>
          <a:bodyPr/>
          <a:lstStyle/>
          <a:p>
            <a:pPr algn="ctr"/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Электрический ток</a:t>
            </a:r>
            <a:endParaRPr lang="ru-RU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7562" y="3101854"/>
            <a:ext cx="5179107" cy="3594319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18" name="Выноска-облако 17"/>
          <p:cNvSpPr/>
          <p:nvPr/>
        </p:nvSpPr>
        <p:spPr>
          <a:xfrm rot="324549" flipH="1">
            <a:off x="6754718" y="1640358"/>
            <a:ext cx="2543755" cy="1746187"/>
          </a:xfrm>
          <a:prstGeom prst="cloudCallout">
            <a:avLst/>
          </a:prstGeom>
          <a:solidFill>
            <a:schemeClr val="bg1">
              <a:alpha val="80000"/>
            </a:schemeClr>
          </a:solidFill>
          <a:ln>
            <a:solidFill>
              <a:schemeClr val="accent1"/>
            </a:solidFill>
          </a:ln>
          <a:scene3d>
            <a:camera prst="orthographicFront">
              <a:rot lat="77553" lon="20703266" rev="289825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 rot="18949055">
            <a:off x="7563982" y="1637117"/>
            <a:ext cx="770021" cy="1523498"/>
          </a:xfrm>
          <a:prstGeom prst="ellipse">
            <a:avLst/>
          </a:prstGeom>
          <a:noFill/>
          <a:ln w="381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 rot="9551116">
            <a:off x="7128248" y="2130138"/>
            <a:ext cx="1839397" cy="780957"/>
          </a:xfrm>
          <a:prstGeom prst="ellipse">
            <a:avLst/>
          </a:prstGeom>
          <a:noFill/>
          <a:ln w="3810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8500764" y="1920806"/>
            <a:ext cx="216568" cy="217794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7371607" y="2302822"/>
            <a:ext cx="216568" cy="217794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7809387" y="2243141"/>
            <a:ext cx="441187" cy="444382"/>
          </a:xfrm>
          <a:prstGeom prst="ellipse">
            <a:avLst/>
          </a:prstGeom>
          <a:gradFill flip="none" rotWithShape="1">
            <a:gsLst>
              <a:gs pos="35000">
                <a:srgbClr val="FF0000">
                  <a:lumMod val="98000"/>
                </a:srgbClr>
              </a:gs>
              <a:gs pos="100000">
                <a:srgbClr val="E9EEF4"/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290576" y="2017413"/>
            <a:ext cx="37862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-</a:t>
            </a:r>
            <a:endParaRPr lang="ru-RU" sz="36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419733" y="1632218"/>
            <a:ext cx="37862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-</a:t>
            </a:r>
            <a:endParaRPr lang="ru-RU" sz="36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808455" y="2111389"/>
            <a:ext cx="43628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+</a:t>
            </a:r>
            <a:endParaRPr lang="ru-RU" sz="4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64184" y="2106104"/>
            <a:ext cx="5366168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200" b="1" dirty="0" smtClean="0">
                <a:ln w="28575">
                  <a:solidFill>
                    <a:srgbClr val="0F346C"/>
                  </a:solidFill>
                </a:ln>
                <a:solidFill>
                  <a:schemeClr val="bg1"/>
                </a:solidFill>
                <a:latin typeface="Century Gothic" panose="020B0502020202020204" pitchFamily="34" charset="0"/>
              </a:rPr>
              <a:t>ЭЛЕКТРИЧЕСКИЙ </a:t>
            </a:r>
            <a:r>
              <a:rPr lang="ru-RU" sz="3200" b="1" dirty="0">
                <a:ln w="28575">
                  <a:solidFill>
                    <a:srgbClr val="0F346C"/>
                  </a:solidFill>
                </a:ln>
                <a:solidFill>
                  <a:schemeClr val="bg1"/>
                </a:solidFill>
                <a:latin typeface="Century Gothic" panose="020B0502020202020204" pitchFamily="34" charset="0"/>
              </a:rPr>
              <a:t>ТОК </a:t>
            </a:r>
            <a:r>
              <a:rPr lang="ru-RU" sz="3200" b="1" dirty="0">
                <a:ln>
                  <a:solidFill>
                    <a:schemeClr val="bg1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- это упорядоченное </a:t>
            </a:r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движение заряженных (свободных) </a:t>
            </a:r>
            <a:r>
              <a:rPr lang="ru-RU" sz="3200" b="1" dirty="0">
                <a:ln>
                  <a:solidFill>
                    <a:schemeClr val="bg1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частиц </a:t>
            </a:r>
            <a:endParaRPr lang="ru-RU" sz="3200" b="1" dirty="0" smtClean="0">
              <a:ln>
                <a:solidFill>
                  <a:schemeClr val="bg1"/>
                </a:solidFill>
              </a:ln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под </a:t>
            </a:r>
            <a:r>
              <a:rPr lang="ru-RU" sz="3200" b="1" dirty="0">
                <a:ln>
                  <a:solidFill>
                    <a:schemeClr val="bg1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действием электрического </a:t>
            </a:r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поля</a:t>
            </a:r>
            <a:endParaRPr lang="ru-RU" sz="3200" b="1" cap="none" spc="0" dirty="0">
              <a:ln>
                <a:solidFill>
                  <a:schemeClr val="bg1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6492" y="91765"/>
            <a:ext cx="1333117" cy="436318"/>
          </a:xfrm>
          <a:prstGeom prst="rect">
            <a:avLst/>
          </a:prstGeom>
          <a:effectLst>
            <a:glow rad="203200">
              <a:schemeClr val="bg1">
                <a:alpha val="84000"/>
              </a:schemeClr>
            </a:glow>
          </a:effec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93" y="91765"/>
            <a:ext cx="1318596" cy="38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63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8000"/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5158" y="2177761"/>
            <a:ext cx="4030149" cy="26174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013012" y="598308"/>
            <a:ext cx="9897172" cy="1446550"/>
          </a:xfrm>
          <a:prstGeom prst="rect">
            <a:avLst/>
          </a:prstGeom>
          <a:noFill/>
          <a:effectLst>
            <a:glow rad="812800">
              <a:schemeClr val="accent1">
                <a:alpha val="5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B22022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Откуда берется электричество </a:t>
            </a:r>
          </a:p>
          <a:p>
            <a:pPr algn="ctr"/>
            <a:r>
              <a:rPr lang="ru-RU" sz="4400" b="1" cap="none" spc="0" dirty="0" smtClean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B22022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у нас в доме?</a:t>
            </a:r>
            <a:endParaRPr lang="ru-RU" sz="4400" b="1" cap="none" spc="0" dirty="0">
              <a:ln w="10160">
                <a:solidFill>
                  <a:schemeClr val="bg1"/>
                </a:solidFill>
                <a:prstDash val="solid"/>
              </a:ln>
              <a:solidFill>
                <a:srgbClr val="B22022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427" y="91869"/>
            <a:ext cx="1292513" cy="423028"/>
          </a:xfrm>
          <a:prstGeom prst="rect">
            <a:avLst/>
          </a:prstGeom>
          <a:effectLst>
            <a:glow>
              <a:schemeClr val="bg1"/>
            </a:glo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71" y="1369438"/>
            <a:ext cx="2384374" cy="25071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 rot="19534096">
            <a:off x="9669823" y="2409076"/>
            <a:ext cx="51730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?</a:t>
            </a:r>
            <a:endParaRPr lang="ru-RU" sz="4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chemeClr val="bg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301317">
            <a:off x="10883478" y="2269086"/>
            <a:ext cx="134908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?</a:t>
            </a:r>
            <a:endParaRPr lang="ru-RU" sz="4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21259589">
            <a:off x="10022797" y="2104898"/>
            <a:ext cx="134908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?</a:t>
            </a:r>
            <a:endParaRPr lang="ru-RU" sz="6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56" y="119219"/>
            <a:ext cx="1352479" cy="394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15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33" y="67887"/>
            <a:ext cx="1276761" cy="37220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294" y="67888"/>
            <a:ext cx="1245833" cy="407750"/>
          </a:xfrm>
          <a:prstGeom prst="rect">
            <a:avLst/>
          </a:prstGeom>
          <a:effectLst>
            <a:glow rad="139700">
              <a:schemeClr val="bg1">
                <a:alpha val="89000"/>
              </a:schemeClr>
            </a:glow>
          </a:effectLst>
        </p:spPr>
      </p:pic>
      <p:sp>
        <p:nvSpPr>
          <p:cNvPr id="8" name="Прямоугольник 7"/>
          <p:cNvSpPr/>
          <p:nvPr/>
        </p:nvSpPr>
        <p:spPr>
          <a:xfrm>
            <a:off x="591881" y="506499"/>
            <a:ext cx="506596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Путь электричества</a:t>
            </a:r>
            <a:endParaRPr lang="ru-RU" sz="32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3198" y="4133195"/>
            <a:ext cx="2706190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Генерация электроэнергии</a:t>
            </a:r>
            <a:endParaRPr lang="ru-RU" sz="1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0070C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73625" y="3724662"/>
            <a:ext cx="1770036" cy="4154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05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Магистральные сети</a:t>
            </a:r>
            <a:br>
              <a:rPr lang="ru-RU" sz="105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</a:br>
            <a:r>
              <a:rPr lang="ru-RU" sz="105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(высокое напряжение)</a:t>
            </a:r>
            <a:endParaRPr lang="ru-RU" sz="105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0070C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339792" y="1807581"/>
            <a:ext cx="1954381" cy="2539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05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Распределительные</a:t>
            </a:r>
            <a:r>
              <a:rPr lang="ru-RU" sz="105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 сети</a:t>
            </a:r>
            <a:endParaRPr lang="ru-RU" sz="105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0070C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340618" y="1647974"/>
            <a:ext cx="1229824" cy="2539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05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Районные</a:t>
            </a:r>
            <a:r>
              <a:rPr lang="ru-RU" sz="105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 сети</a:t>
            </a:r>
            <a:endParaRPr lang="ru-RU" sz="105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0070C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633985" y="5938034"/>
            <a:ext cx="2932213" cy="4154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05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Крупные потребители, промышленные </a:t>
            </a:r>
          </a:p>
          <a:p>
            <a:pPr algn="ctr"/>
            <a:r>
              <a:rPr lang="ru-RU" sz="105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предприятия</a:t>
            </a:r>
            <a:endParaRPr lang="ru-RU" sz="105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0070C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174941" y="5436255"/>
            <a:ext cx="1424164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Потребители</a:t>
            </a:r>
            <a:endParaRPr lang="ru-RU" sz="1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0070C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115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32" y="67887"/>
            <a:ext cx="1312621" cy="3826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294" y="67887"/>
            <a:ext cx="1233801" cy="403812"/>
          </a:xfrm>
          <a:prstGeom prst="rect">
            <a:avLst/>
          </a:prstGeom>
          <a:effectLst>
            <a:glow rad="139700">
              <a:schemeClr val="bg1">
                <a:alpha val="89000"/>
              </a:schemeClr>
            </a:glow>
          </a:effectLst>
        </p:spPr>
      </p:pic>
      <p:sp>
        <p:nvSpPr>
          <p:cNvPr id="8" name="Прямоугольник 7"/>
          <p:cNvSpPr/>
          <p:nvPr/>
        </p:nvSpPr>
        <p:spPr>
          <a:xfrm>
            <a:off x="1145314" y="155206"/>
            <a:ext cx="9820216" cy="923330"/>
          </a:xfrm>
          <a:prstGeom prst="rect">
            <a:avLst/>
          </a:prstGeom>
          <a:noFill/>
          <a:effectLst>
            <a:glow rad="292100">
              <a:srgbClr val="0070C0">
                <a:alpha val="74000"/>
              </a:srgb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glow rad="520700">
                    <a:srgbClr val="4EC0F6"/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Производители энергии</a:t>
            </a:r>
            <a:endParaRPr lang="ru-RU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glow rad="520700">
                  <a:srgbClr val="4EC0F6"/>
                </a:glow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3198" y="4133195"/>
            <a:ext cx="2706190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Генерация электроэнергии</a:t>
            </a:r>
            <a:endParaRPr lang="ru-RU" sz="1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0070C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73625" y="3724662"/>
            <a:ext cx="1770036" cy="4154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050" b="1" cap="none" spc="0" dirty="0" smtClean="0">
                <a:ln w="10160">
                  <a:noFill/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Магистральные сети</a:t>
            </a:r>
            <a:br>
              <a:rPr lang="ru-RU" sz="1050" b="1" cap="none" spc="0" dirty="0" smtClean="0">
                <a:ln w="10160">
                  <a:noFill/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</a:br>
            <a:r>
              <a:rPr lang="ru-RU" sz="1050" b="1" cap="none" spc="0" dirty="0" smtClean="0">
                <a:ln w="10160">
                  <a:noFill/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(высокое напряжение)</a:t>
            </a:r>
            <a:endParaRPr lang="ru-RU" sz="1050" b="1" cap="none" spc="0" dirty="0">
              <a:ln w="10160">
                <a:noFill/>
                <a:prstDash val="solid"/>
              </a:ln>
              <a:solidFill>
                <a:schemeClr val="bg1">
                  <a:lumMod val="65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339792" y="1807581"/>
            <a:ext cx="1954381" cy="2539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050" b="1" dirty="0" smtClean="0">
                <a:ln w="10160">
                  <a:noFill/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Распределительные</a:t>
            </a:r>
            <a:r>
              <a:rPr lang="ru-RU" sz="1050" b="1" cap="none" spc="0" dirty="0" smtClean="0">
                <a:ln w="10160">
                  <a:noFill/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 сети</a:t>
            </a:r>
            <a:endParaRPr lang="ru-RU" sz="1050" b="1" cap="none" spc="0" dirty="0">
              <a:ln w="10160">
                <a:noFill/>
                <a:prstDash val="solid"/>
              </a:ln>
              <a:solidFill>
                <a:schemeClr val="bg1">
                  <a:lumMod val="65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340618" y="1647974"/>
            <a:ext cx="1229824" cy="2539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050" b="1" dirty="0" smtClean="0">
                <a:ln w="10160">
                  <a:noFill/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Районные</a:t>
            </a:r>
            <a:r>
              <a:rPr lang="ru-RU" sz="1050" b="1" cap="none" spc="0" dirty="0" smtClean="0">
                <a:ln w="10160">
                  <a:noFill/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 сети</a:t>
            </a:r>
            <a:endParaRPr lang="ru-RU" sz="1050" b="1" cap="none" spc="0" dirty="0">
              <a:ln w="10160">
                <a:noFill/>
                <a:prstDash val="solid"/>
              </a:ln>
              <a:solidFill>
                <a:schemeClr val="bg1">
                  <a:lumMod val="65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633985" y="5938034"/>
            <a:ext cx="2932213" cy="4154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050" b="1" dirty="0" smtClean="0">
                <a:ln w="10160">
                  <a:noFill/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Крупные потребители, промышленные </a:t>
            </a:r>
          </a:p>
          <a:p>
            <a:pPr algn="ctr"/>
            <a:r>
              <a:rPr lang="ru-RU" sz="1050" b="1" cap="none" spc="0" dirty="0" smtClean="0">
                <a:ln w="10160">
                  <a:noFill/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предприятия</a:t>
            </a:r>
            <a:endParaRPr lang="ru-RU" sz="1050" b="1" cap="none" spc="0" dirty="0">
              <a:ln w="10160">
                <a:noFill/>
                <a:prstDash val="solid"/>
              </a:ln>
              <a:solidFill>
                <a:schemeClr val="bg1">
                  <a:lumMod val="65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174941" y="5436255"/>
            <a:ext cx="1424164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400" b="1" dirty="0" smtClean="0">
                <a:ln w="10160">
                  <a:noFill/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Потребители</a:t>
            </a:r>
            <a:endParaRPr lang="ru-RU" sz="1400" b="1" cap="none" spc="0" dirty="0">
              <a:ln w="10160">
                <a:noFill/>
                <a:prstDash val="solid"/>
              </a:ln>
              <a:solidFill>
                <a:schemeClr val="bg1">
                  <a:lumMod val="65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" t="36114" r="69534" b="21407"/>
          <a:stretch/>
        </p:blipFill>
        <p:spPr>
          <a:xfrm>
            <a:off x="-135612" y="1964590"/>
            <a:ext cx="3884652" cy="3549369"/>
          </a:xfrm>
          <a:prstGeom prst="ellipse">
            <a:avLst/>
          </a:prstGeom>
          <a:ln>
            <a:noFill/>
          </a:ln>
          <a:effectLst>
            <a:glow rad="1104900">
              <a:srgbClr val="FFFF00">
                <a:alpha val="60000"/>
              </a:srgbClr>
            </a:glow>
            <a:softEdge rad="11250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242141" y="3994695"/>
            <a:ext cx="338046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Генерация </a:t>
            </a:r>
          </a:p>
          <a:p>
            <a:pPr algn="ctr"/>
            <a:r>
              <a:rPr lang="ru-RU" sz="16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электроэнергии</a:t>
            </a:r>
            <a:endParaRPr lang="ru-RU" sz="16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0070C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475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2000"/>
            <a:lum/>
          </a:blip>
          <a:srcRect/>
          <a:stretch>
            <a:fillRect l="-1000" t="-2000" r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15"/>
          <p:cNvSpPr/>
          <p:nvPr/>
        </p:nvSpPr>
        <p:spPr>
          <a:xfrm>
            <a:off x="0" y="3632099"/>
            <a:ext cx="5855977" cy="1453767"/>
          </a:xfrm>
          <a:prstGeom prst="roundRect">
            <a:avLst/>
          </a:prstGeom>
          <a:solidFill>
            <a:srgbClr val="7497A8"/>
          </a:solidFill>
          <a:ln>
            <a:noFill/>
          </a:ln>
          <a:effectLst>
            <a:softEdge rad="152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-22713" y="4990289"/>
            <a:ext cx="6351012" cy="1430060"/>
          </a:xfrm>
          <a:prstGeom prst="roundRect">
            <a:avLst/>
          </a:prstGeom>
          <a:solidFill>
            <a:schemeClr val="bg1">
              <a:alpha val="67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880100" y="679623"/>
            <a:ext cx="8461070" cy="1759527"/>
          </a:xfrm>
          <a:prstGeom prst="roundRect">
            <a:avLst/>
          </a:prstGeom>
          <a:solidFill>
            <a:schemeClr val="bg1">
              <a:alpha val="52000"/>
            </a:schemeClr>
          </a:solidFill>
          <a:ln>
            <a:noFill/>
          </a:ln>
          <a:effectLst>
            <a:glow>
              <a:schemeClr val="accent1"/>
            </a:glow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2070" y="3017448"/>
            <a:ext cx="5163724" cy="32531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64" t="3982" r="30293" b="31416"/>
          <a:stretch/>
        </p:blipFill>
        <p:spPr>
          <a:xfrm>
            <a:off x="645526" y="942536"/>
            <a:ext cx="1852676" cy="24815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85" y="159033"/>
            <a:ext cx="1329391" cy="387547"/>
          </a:xfrm>
          <a:prstGeom prst="rect">
            <a:avLst/>
          </a:prstGeom>
          <a:effectLst>
            <a:glow rad="279400">
              <a:srgbClr val="95B5C8">
                <a:alpha val="77000"/>
              </a:srgbClr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4541" y="159033"/>
            <a:ext cx="1247969" cy="408449"/>
          </a:xfrm>
          <a:prstGeom prst="rect">
            <a:avLst/>
          </a:prstGeom>
          <a:effectLst>
            <a:glow>
              <a:schemeClr val="bg1">
                <a:alpha val="91000"/>
              </a:schemeClr>
            </a:glow>
          </a:effectLst>
        </p:spPr>
      </p:pic>
      <p:sp>
        <p:nvSpPr>
          <p:cNvPr id="8" name="Скругленный прямоугольник 7"/>
          <p:cNvSpPr/>
          <p:nvPr/>
        </p:nvSpPr>
        <p:spPr>
          <a:xfrm>
            <a:off x="6420501" y="5434025"/>
            <a:ext cx="5472222" cy="863408"/>
          </a:xfrm>
          <a:prstGeom prst="roundRect">
            <a:avLst/>
          </a:prstGeom>
          <a:solidFill>
            <a:srgbClr val="789DB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732711" y="5387858"/>
            <a:ext cx="484780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Опыт Фарадея</a:t>
            </a:r>
            <a:endParaRPr lang="ru-RU" sz="48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25130" y="2886445"/>
            <a:ext cx="1893467" cy="338554"/>
          </a:xfrm>
          <a:prstGeom prst="rect">
            <a:avLst/>
          </a:prstGeom>
          <a:noFill/>
          <a:effectLst>
            <a:glow rad="762000">
              <a:schemeClr val="bg1">
                <a:alpha val="73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00" b="1" dirty="0" smtClean="0">
                <a:ln w="0"/>
                <a:solidFill>
                  <a:srgbClr val="2A426E"/>
                </a:solidFill>
                <a:effectLst>
                  <a:glow rad="571500">
                    <a:schemeClr val="bg1">
                      <a:alpha val="69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Майкл Фарадей</a:t>
            </a:r>
            <a:endParaRPr lang="ru-RU" sz="1600" b="1" dirty="0">
              <a:ln w="0"/>
              <a:solidFill>
                <a:srgbClr val="2A426E"/>
              </a:solidFill>
              <a:effectLst>
                <a:glow rad="571500">
                  <a:schemeClr val="bg1">
                    <a:alpha val="69000"/>
                  </a:schemeClr>
                </a:glow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73500" y="912622"/>
            <a:ext cx="8674271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0160">
                  <a:noFill/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В основе промышленного производства электричества лежит </a:t>
            </a:r>
          </a:p>
          <a:p>
            <a:pPr algn="ctr"/>
            <a:r>
              <a:rPr lang="ru-RU" sz="2800" b="1" dirty="0" smtClean="0">
                <a:ln w="10160">
                  <a:noFill/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закон электромагнитной индукции  </a:t>
            </a:r>
            <a:endParaRPr lang="ru-RU" sz="2800" b="1" cap="none" spc="0" dirty="0">
              <a:ln w="10160">
                <a:noFill/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4114" y="3773632"/>
            <a:ext cx="5530858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000" b="1" cap="none" spc="0" dirty="0" smtClean="0">
                <a:ln w="10160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Для создания электрического тока необходимо не просто магнитное поле, а магнитное поле </a:t>
            </a:r>
            <a:r>
              <a:rPr lang="ru-RU" sz="2800" b="1" u="sng" cap="none" spc="0" dirty="0" smtClean="0">
                <a:ln w="10160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в движении</a:t>
            </a:r>
            <a:endParaRPr lang="ru-RU" sz="2800" b="1" u="sng" cap="none" spc="0" dirty="0">
              <a:ln w="10160">
                <a:noFill/>
                <a:prstDash val="solid"/>
              </a:ln>
              <a:solidFill>
                <a:schemeClr val="bg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0555" y="5162598"/>
            <a:ext cx="6135832" cy="1107996"/>
          </a:xfrm>
          <a:prstGeom prst="rect">
            <a:avLst/>
          </a:prstGeom>
          <a:noFill/>
          <a:effectLst>
            <a:softEdge rad="762000"/>
          </a:effectLst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200" b="1" cap="none" spc="0" dirty="0" smtClean="0">
                <a:ln w="10160">
                  <a:noFill/>
                  <a:prstDash val="solid"/>
                </a:ln>
                <a:solidFill>
                  <a:srgbClr val="3B383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Главный вопрос – как заставить магнитное поле оставаться в движении и какую силу использовать?</a:t>
            </a:r>
            <a:endParaRPr lang="ru-RU" sz="2200" b="1" cap="none" spc="0" dirty="0">
              <a:ln w="10160">
                <a:noFill/>
                <a:prstDash val="solid"/>
              </a:ln>
              <a:solidFill>
                <a:srgbClr val="3B3838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46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Скругленный прямоугольник 23"/>
          <p:cNvSpPr/>
          <p:nvPr/>
        </p:nvSpPr>
        <p:spPr>
          <a:xfrm>
            <a:off x="6180034" y="2736820"/>
            <a:ext cx="5340680" cy="3140105"/>
          </a:xfrm>
          <a:prstGeom prst="roundRect">
            <a:avLst/>
          </a:prstGeom>
          <a:solidFill>
            <a:schemeClr val="bg1">
              <a:alpha val="76000"/>
            </a:schemeClr>
          </a:soli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77516" y="2731305"/>
            <a:ext cx="5006716" cy="3145620"/>
          </a:xfrm>
          <a:prstGeom prst="roundRect">
            <a:avLst/>
          </a:prstGeom>
          <a:solidFill>
            <a:schemeClr val="bg1">
              <a:alpha val="76000"/>
            </a:schemeClr>
          </a:soli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7516" y="652102"/>
            <a:ext cx="10943197" cy="847367"/>
          </a:xfrm>
          <a:noFill/>
          <a:ln>
            <a:noFill/>
          </a:ln>
          <a:effectLst>
            <a:outerShdw blurRad="228600" dist="50800" dir="5400000" sx="43000" sy="43000" algn="ctr" rotWithShape="0">
              <a:srgbClr val="000000">
                <a:alpha val="43137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sz="48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42900" dist="50800" dir="5400000" algn="tl">
                    <a:srgbClr val="000000">
                      <a:alpha val="33000"/>
                    </a:srgbClr>
                  </a:outerShdw>
                </a:effectLst>
                <a:latin typeface="Century Gothic" panose="020B0502020202020204" pitchFamily="34" charset="0"/>
              </a:rPr>
              <a:t>Производство </a:t>
            </a:r>
            <a:r>
              <a:rPr lang="ru-RU" sz="48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42900" dist="50800" dir="5400000" algn="tl">
                    <a:srgbClr val="000000">
                      <a:alpha val="33000"/>
                    </a:srgbClr>
                  </a:outerShdw>
                </a:effectLst>
                <a:latin typeface="Century Gothic" panose="020B0502020202020204" pitchFamily="34" charset="0"/>
              </a:rPr>
              <a:t>электроэнергии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8214" y="3069390"/>
            <a:ext cx="4465320" cy="2334273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u="sng" dirty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Традиционные источники электроэнергии</a:t>
            </a:r>
          </a:p>
          <a:p>
            <a:r>
              <a:rPr lang="ru-RU" sz="2000" dirty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Тепловая – ТЭС</a:t>
            </a:r>
          </a:p>
          <a:p>
            <a:r>
              <a:rPr lang="ru-RU" sz="2000" dirty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Энергия потока воды – ГЭС</a:t>
            </a:r>
          </a:p>
          <a:p>
            <a:r>
              <a:rPr lang="ru-RU" sz="2000" dirty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Атомная энергия – </a:t>
            </a:r>
            <a:r>
              <a:rPr lang="ru-RU" sz="200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АЭС</a:t>
            </a:r>
            <a:endParaRPr lang="ru-RU" sz="2000" dirty="0">
              <a:ln w="18415" cmpd="sng">
                <a:noFill/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775459" y="1726454"/>
            <a:ext cx="8641079" cy="668929"/>
          </a:xfrm>
          <a:prstGeom prst="roundRect">
            <a:avLst/>
          </a:prstGeom>
          <a:solidFill>
            <a:schemeClr val="bg1">
              <a:alpha val="52000"/>
            </a:schemeClr>
          </a:solidFill>
          <a:ln>
            <a:noFill/>
          </a:ln>
          <a:effectLst>
            <a:outerShdw blurRad="50800" dist="50800" dir="5400000" algn="ctr" rotWithShape="0">
              <a:schemeClr val="bg1"/>
            </a:outerShdw>
            <a:softEdge rad="25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1680208" y="1835391"/>
            <a:ext cx="8736330" cy="512269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dirty="0" smtClean="0">
                <a:ln w="18415" cmpd="sng">
                  <a:solidFill>
                    <a:srgbClr val="1E3E6D"/>
                  </a:solidFill>
                  <a:prstDash val="solid"/>
                </a:ln>
                <a:solidFill>
                  <a:srgbClr val="2A426E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anose="020B0502020202020204" pitchFamily="34" charset="0"/>
              </a:rPr>
              <a:t>Производство </a:t>
            </a:r>
            <a:r>
              <a:rPr lang="ru-RU" dirty="0">
                <a:ln w="18415" cmpd="sng">
                  <a:solidFill>
                    <a:srgbClr val="1E3E6D"/>
                  </a:solidFill>
                  <a:prstDash val="solid"/>
                </a:ln>
                <a:solidFill>
                  <a:srgbClr val="2A426E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anose="020B0502020202020204" pitchFamily="34" charset="0"/>
              </a:rPr>
              <a:t>электроэнергии делится на 2 </a:t>
            </a:r>
            <a:r>
              <a:rPr lang="ru-RU" dirty="0" smtClean="0">
                <a:ln w="18415" cmpd="sng">
                  <a:solidFill>
                    <a:srgbClr val="1E3E6D"/>
                  </a:solidFill>
                  <a:prstDash val="solid"/>
                </a:ln>
                <a:solidFill>
                  <a:srgbClr val="2A426E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anose="020B0502020202020204" pitchFamily="34" charset="0"/>
              </a:rPr>
              <a:t>типа:</a:t>
            </a:r>
            <a:endParaRPr lang="ru-RU" dirty="0">
              <a:ln w="18415" cmpd="sng">
                <a:solidFill>
                  <a:srgbClr val="1E3E6D"/>
                </a:solidFill>
                <a:prstDash val="solid"/>
              </a:ln>
              <a:solidFill>
                <a:srgbClr val="2A426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49" y="107535"/>
            <a:ext cx="1345770" cy="39232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506" y="86207"/>
            <a:ext cx="1288192" cy="421614"/>
          </a:xfrm>
          <a:prstGeom prst="rect">
            <a:avLst/>
          </a:prstGeom>
          <a:effectLst>
            <a:glow rad="279400">
              <a:schemeClr val="bg1">
                <a:alpha val="79000"/>
              </a:schemeClr>
            </a:glow>
          </a:effectLst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6536055" y="3023732"/>
            <a:ext cx="5655945" cy="251494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u="sng" dirty="0" smtClean="0">
                <a:ln w="317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Альтернативные источники электроэнергии</a:t>
            </a:r>
          </a:p>
          <a:p>
            <a:r>
              <a:rPr lang="ru-RU" sz="2100" dirty="0" smtClean="0">
                <a:ln w="317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Ветроэнергетика – ветряные </a:t>
            </a:r>
          </a:p>
          <a:p>
            <a:pPr marL="0" indent="0">
              <a:buNone/>
            </a:pPr>
            <a:r>
              <a:rPr lang="ru-RU" sz="2100" dirty="0" smtClean="0">
                <a:ln w="317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электростанции</a:t>
            </a:r>
          </a:p>
          <a:p>
            <a:r>
              <a:rPr lang="ru-RU" sz="2100" dirty="0" smtClean="0">
                <a:ln w="317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Приливная энергетика</a:t>
            </a:r>
          </a:p>
          <a:p>
            <a:r>
              <a:rPr lang="ru-RU" sz="2100" dirty="0" smtClean="0">
                <a:ln w="317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Солнечная энергетика</a:t>
            </a:r>
            <a:endParaRPr lang="ru-RU" dirty="0">
              <a:ln w="3175" cmpd="sng">
                <a:noFill/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85" t="70523" r="36693" b="16416"/>
          <a:stretch/>
        </p:blipFill>
        <p:spPr>
          <a:xfrm>
            <a:off x="4553454" y="4273262"/>
            <a:ext cx="584408" cy="588644"/>
          </a:xfrm>
          <a:prstGeom prst="round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" t="86723" r="71487" b="128"/>
          <a:stretch/>
        </p:blipFill>
        <p:spPr>
          <a:xfrm>
            <a:off x="10523565" y="4237953"/>
            <a:ext cx="595846" cy="593631"/>
          </a:xfrm>
          <a:prstGeom prst="round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67" t="54315" r="36977" b="32480"/>
          <a:stretch/>
        </p:blipFill>
        <p:spPr>
          <a:xfrm>
            <a:off x="4553454" y="3574585"/>
            <a:ext cx="591680" cy="599596"/>
          </a:xfrm>
          <a:prstGeom prst="round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" t="70426" r="71480" b="16351"/>
          <a:stretch/>
        </p:blipFill>
        <p:spPr>
          <a:xfrm>
            <a:off x="4537636" y="4946751"/>
            <a:ext cx="607498" cy="609600"/>
          </a:xfrm>
          <a:prstGeom prst="round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" t="54445" r="71463" b="32344"/>
          <a:stretch/>
        </p:blipFill>
        <p:spPr>
          <a:xfrm>
            <a:off x="10520717" y="4913221"/>
            <a:ext cx="598694" cy="602881"/>
          </a:xfrm>
          <a:prstGeom prst="round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14" t="86720" r="36595" b="200"/>
          <a:stretch/>
        </p:blipFill>
        <p:spPr>
          <a:xfrm>
            <a:off x="10524258" y="3560282"/>
            <a:ext cx="595153" cy="586786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47479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3229</TotalTime>
  <Words>572</Words>
  <Application>Microsoft Office PowerPoint</Application>
  <PresentationFormat>Широкоэкранный</PresentationFormat>
  <Paragraphs>115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7" baseType="lpstr">
      <vt:lpstr>Arial</vt:lpstr>
      <vt:lpstr>Arial Black</vt:lpstr>
      <vt:lpstr>Arial Unicode MS</vt:lpstr>
      <vt:lpstr>Bebas Neue Bold</vt:lpstr>
      <vt:lpstr>Calibri</vt:lpstr>
      <vt:lpstr>Calibri Light</vt:lpstr>
      <vt:lpstr>Century Gothic</vt:lpstr>
      <vt:lpstr>ItalicT</vt:lpstr>
      <vt:lpstr>Segoe Print</vt:lpstr>
      <vt:lpstr>Segoe Script</vt:lpstr>
      <vt:lpstr>Wingdings</vt:lpstr>
      <vt:lpstr>Тема Office</vt:lpstr>
      <vt:lpstr>Презентация PowerPoint</vt:lpstr>
      <vt:lpstr>Электричество!</vt:lpstr>
      <vt:lpstr>Презентация PowerPoint</vt:lpstr>
      <vt:lpstr>Электрический 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Производство электроэнергии</vt:lpstr>
      <vt:lpstr>Тепловая электростанция</vt:lpstr>
      <vt:lpstr>Гидроэлектростанция</vt:lpstr>
      <vt:lpstr>Атомная электростанция</vt:lpstr>
      <vt:lpstr>Альтернативные источники энергии </vt:lpstr>
      <vt:lpstr>Потребители электрической энергии – это мы с вами!</vt:lpstr>
      <vt:lpstr>Кто такие энергетики? Что они делают?</vt:lpstr>
      <vt:lpstr>Работа энергетиков</vt:lpstr>
      <vt:lpstr>Работа энергетиков</vt:lpstr>
      <vt:lpstr>Работа энергетиков</vt:lpstr>
      <vt:lpstr>Кто такие энергетики?</vt:lpstr>
      <vt:lpstr>Энергетик – технический специалист, обеспечивающий работу оборудования по производству, передаче энергии и т.д.</vt:lpstr>
      <vt:lpstr>Энергетики работают на самых разных участках энергосети – от производства электроэнергии до наших домов</vt:lpstr>
      <vt:lpstr>Презентация PowerPoint</vt:lpstr>
      <vt:lpstr>Энергетики будут нужны всегда!</vt:lpstr>
      <vt:lpstr>Несмотря на то, что электричество сопровождает  нас повсюду - оно далеко не ручное. ЭЛЕКТРИЧЕСТВО - ОПАСНО!</vt:lpstr>
      <vt:lpstr>Чтобы оградить себя от вреда для жизни и здоровья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Энергетика для неэнергетиков</dc:title>
  <dc:creator>Bumba</dc:creator>
  <cp:lastModifiedBy>Ульянов Александр Андреевич</cp:lastModifiedBy>
  <cp:revision>220</cp:revision>
  <dcterms:created xsi:type="dcterms:W3CDTF">2016-08-13T14:43:21Z</dcterms:created>
  <dcterms:modified xsi:type="dcterms:W3CDTF">2020-07-28T05:56:37Z</dcterms:modified>
</cp:coreProperties>
</file>